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58" r:id="rId8"/>
    <p:sldId id="260" r:id="rId9"/>
    <p:sldId id="259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5879B-6FBE-40E9-BE58-E107CB0BB68B}" type="datetimeFigureOut">
              <a:rPr lang="el-GR" smtClean="0"/>
              <a:t>24/2/2015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7071-47EC-4721-B4CD-7825D755B8AF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taksiasterati.blogspot.gr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Μονάδες και Δεκάδες (Ι)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800" dirty="0" smtClean="0">
                <a:latin typeface="Aka-AcidGR5yearsold" pitchFamily="2" charset="-95"/>
                <a:ea typeface="Aka-AcidGR5yearsold" pitchFamily="2" charset="-95"/>
              </a:rPr>
              <a:t>Κεφ.34</a:t>
            </a:r>
            <a:endParaRPr lang="el-GR" sz="4800" dirty="0"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4" name="3 - Εικόνα" descr="ΔΕΚΑΔ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714356"/>
            <a:ext cx="1853006" cy="1760627"/>
          </a:xfrm>
          <a:prstGeom prst="rect">
            <a:avLst/>
          </a:prstGeom>
        </p:spPr>
      </p:pic>
      <p:pic>
        <p:nvPicPr>
          <p:cNvPr id="5" name="4 - Εικόνα" descr="ΜΟΝΑΔ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785794"/>
            <a:ext cx="1331194" cy="178595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17658" y="6516052"/>
            <a:ext cx="699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err="1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Χατσίκου</a:t>
            </a:r>
            <a:r>
              <a:rPr lang="el-GR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Ιωάννα 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  <a:hlinkClick r:id="rId4"/>
              </a:rPr>
              <a:t>http://taksiasterati.blogspot.gr</a:t>
            </a:r>
            <a:r>
              <a:rPr lang="el-GR" u="sng" dirty="0" smtClean="0">
                <a:ln>
                  <a:solidFill>
                    <a:sysClr val="windowText" lastClr="000000"/>
                  </a:solidFill>
                </a:ln>
                <a:solidFill>
                  <a:srgbClr val="00FF00"/>
                </a:solidFill>
                <a:latin typeface="ChemyRetro" pitchFamily="50" charset="0"/>
              </a:rPr>
              <a:t> </a:t>
            </a:r>
            <a:endParaRPr lang="el-GR" dirty="0">
              <a:ln>
                <a:solidFill>
                  <a:sysClr val="windowText" lastClr="000000"/>
                </a:solidFill>
              </a:ln>
              <a:solidFill>
                <a:srgbClr val="00FF00"/>
              </a:solidFill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4800" spc="300" dirty="0" smtClean="0">
                <a:latin typeface="Aka-AcidGR-Chubby" pitchFamily="2" charset="-95"/>
                <a:ea typeface="Aka-AcidGR-Chubby" pitchFamily="2" charset="-95"/>
              </a:rPr>
              <a:t>Κάνε κι εσύ το ίδιο όπως στο παράδειγμα.</a:t>
            </a:r>
            <a:endParaRPr lang="el-GR" sz="4800" spc="300" dirty="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55254" y="1571612"/>
            <a:ext cx="9877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hemyRetro" pitchFamily="50" charset="0"/>
              </a:rPr>
              <a:t>49</a:t>
            </a:r>
            <a:endParaRPr lang="el-GR" sz="4000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hemyRetro" pitchFamily="50" charset="0"/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1571604" y="1857364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67544" y="1556792"/>
            <a:ext cx="73581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6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hemyRetro" pitchFamily="50" charset="0"/>
              </a:rPr>
              <a:t>4 </a:t>
            </a:r>
            <a:r>
              <a:rPr lang="el-GR" sz="360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ChemyRetro" pitchFamily="50" charset="0"/>
              </a:rPr>
              <a:t>Δ</a:t>
            </a:r>
            <a:r>
              <a:rPr lang="el-GR" sz="36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hemyRetro" pitchFamily="50" charset="0"/>
              </a:rPr>
              <a:t> και 9 </a:t>
            </a:r>
            <a:r>
              <a:rPr lang="el-GR" sz="3600" dirty="0" smtClean="0">
                <a:ln w="17780" cmpd="sng">
                  <a:noFill/>
                  <a:prstDash val="solid"/>
                  <a:miter lim="800000"/>
                </a:ln>
                <a:solidFill>
                  <a:srgbClr val="00B050"/>
                </a:solidFill>
                <a:latin typeface="ChemyRetro" pitchFamily="50" charset="0"/>
              </a:rPr>
              <a:t>Μ</a:t>
            </a:r>
            <a:r>
              <a:rPr lang="el-GR" sz="36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hemyRetro" pitchFamily="50" charset="0"/>
              </a:rPr>
              <a:t> , </a:t>
            </a:r>
          </a:p>
          <a:p>
            <a:pPr algn="ctr"/>
            <a:r>
              <a:rPr lang="el-GR" sz="36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ChemyRetro" pitchFamily="50" charset="0"/>
              </a:rPr>
              <a:t>δηλαδή    10 + 10 + 10 + 10 + 9 = 49</a:t>
            </a:r>
            <a:endParaRPr lang="el-GR" sz="3600" cap="none" spc="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ChemyRetro" pitchFamily="50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23528" y="3533915"/>
            <a:ext cx="10663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hemyRetro" pitchFamily="50" charset="0"/>
              </a:rPr>
              <a:t>25</a:t>
            </a:r>
            <a:endParaRPr lang="el-GR" sz="44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hemyRetro" pitchFamily="50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43754" y="4819799"/>
            <a:ext cx="8258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ChemyRetro" pitchFamily="50" charset="0"/>
              </a:rPr>
              <a:t>31</a:t>
            </a:r>
            <a:endParaRPr lang="el-GR" sz="4400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latin typeface="ChemyRetro" pitchFamily="50" charset="0"/>
              </a:rPr>
              <a:t>Μονάδες και Δεκάδες (Ι)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latin typeface="ChemyRetro" pitchFamily="50" charset="0"/>
              </a:rPr>
              <a:t>Τετράδιο εργασιών</a:t>
            </a:r>
          </a:p>
        </p:txBody>
      </p:sp>
      <p:pic>
        <p:nvPicPr>
          <p:cNvPr id="4" name="3 - Θέση περιεχομένου" descr="birds.jpg"/>
          <p:cNvPicPr>
            <a:picLocks noChangeAspect="1"/>
          </p:cNvPicPr>
          <p:nvPr/>
        </p:nvPicPr>
        <p:blipFill>
          <a:blip r:embed="rId2"/>
          <a:srcRect l="29481" r="42108" b="72220"/>
          <a:stretch>
            <a:fillRect/>
          </a:stretch>
        </p:blipFill>
        <p:spPr>
          <a:xfrm>
            <a:off x="7358082" y="428604"/>
            <a:ext cx="1285884" cy="1257296"/>
          </a:xfrm>
          <a:prstGeom prst="rect">
            <a:avLst/>
          </a:prstGeom>
        </p:spPr>
      </p:pic>
      <p:pic>
        <p:nvPicPr>
          <p:cNvPr id="5" name="4 - Εικόνα" descr="cute-bee-showing-insect-art-pixmac-clipart-5034637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44"/>
          <a:stretch>
            <a:fillRect/>
          </a:stretch>
        </p:blipFill>
        <p:spPr>
          <a:xfrm>
            <a:off x="7072330" y="2928934"/>
            <a:ext cx="1500166" cy="2214578"/>
          </a:xfrm>
          <a:prstGeom prst="rect">
            <a:avLst/>
          </a:prstGeom>
        </p:spPr>
      </p:pic>
      <p:pic>
        <p:nvPicPr>
          <p:cNvPr id="6" name="5 - Εικόνα" descr="owls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2" t="25000" r="48958" b="52083"/>
          <a:stretch>
            <a:fillRect/>
          </a:stretch>
        </p:blipFill>
        <p:spPr>
          <a:xfrm>
            <a:off x="1285852" y="1214422"/>
            <a:ext cx="1285884" cy="1571636"/>
          </a:xfrm>
          <a:prstGeom prst="rect">
            <a:avLst/>
          </a:prstGeom>
        </p:spPr>
      </p:pic>
      <p:pic>
        <p:nvPicPr>
          <p:cNvPr id="7" name="13 - Θέση περιεχομένου" descr="cute bug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4" t="1429" r="71137" b="72857"/>
          <a:stretch>
            <a:fillRect/>
          </a:stretch>
        </p:blipFill>
        <p:spPr>
          <a:xfrm rot="503695">
            <a:off x="584714" y="4618836"/>
            <a:ext cx="1714512" cy="128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68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birds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481" r="42108" b="72220"/>
          <a:stretch>
            <a:fillRect/>
          </a:stretch>
        </p:blipFill>
        <p:spPr>
          <a:xfrm>
            <a:off x="5500694" y="571480"/>
            <a:ext cx="1285884" cy="1257296"/>
          </a:xfrm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571472" y="571480"/>
            <a:ext cx="4143404" cy="1143008"/>
          </a:xfrm>
          <a:prstGeom prst="wedgeRoundRectCallout">
            <a:avLst>
              <a:gd name="adj1" fmla="val 62010"/>
              <a:gd name="adj2" fmla="val -22422"/>
              <a:gd name="adj3" fmla="val 16667"/>
            </a:avLst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Aka-AcidGR5yearsold" pitchFamily="2" charset="-95"/>
                <a:ea typeface="Aka-AcidGR5yearsold" pitchFamily="2" charset="-95"/>
              </a:rPr>
              <a:t> Β</a:t>
            </a:r>
            <a:r>
              <a:rPr lang="el-GR" sz="3200" b="1" dirty="0" smtClean="0">
                <a:latin typeface="Aka-AcidGR5yearsold" pitchFamily="2" charset="-95"/>
                <a:ea typeface="Aka-AcidGR5yearsold" pitchFamily="2" charset="-95"/>
              </a:rPr>
              <a:t>ρίσκω τον ενδιάμεσο αριθμό!</a:t>
            </a:r>
            <a:endParaRPr lang="el-GR" sz="3200" b="1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8214" y="2571744"/>
            <a:ext cx="3552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26,____, 28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34304" y="3786190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49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,____, 51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120357" y="2571744"/>
            <a:ext cx="3526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56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,____, </a:t>
            </a:r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5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8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4282" y="5143512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37,____, 39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214942" y="4000504"/>
            <a:ext cx="3480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10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,____, 12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236687" y="5286388"/>
            <a:ext cx="3579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38,____, 40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Επεξήγηση με στρογγυλεμένο παραλληλόγραμμο"/>
          <p:cNvSpPr/>
          <p:nvPr/>
        </p:nvSpPr>
        <p:spPr>
          <a:xfrm>
            <a:off x="285720" y="1000108"/>
            <a:ext cx="4143404" cy="1143008"/>
          </a:xfrm>
          <a:prstGeom prst="wedgeRoundRectCallout">
            <a:avLst>
              <a:gd name="adj1" fmla="val 62010"/>
              <a:gd name="adj2" fmla="val -22422"/>
              <a:gd name="adj3" fmla="val 16667"/>
            </a:avLst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latin typeface="Aka-AcidGR5yearsold" pitchFamily="2" charset="-95"/>
                <a:ea typeface="Aka-AcidGR5yearsold" pitchFamily="2" charset="-95"/>
              </a:rPr>
              <a:t> Β</a:t>
            </a:r>
            <a:r>
              <a:rPr lang="el-GR" sz="3200" b="1" dirty="0" smtClean="0">
                <a:latin typeface="Aka-AcidGR5yearsold" pitchFamily="2" charset="-95"/>
                <a:ea typeface="Aka-AcidGR5yearsold" pitchFamily="2" charset="-95"/>
              </a:rPr>
              <a:t>ρίσκω τον αριθμό πριν και μετά!</a:t>
            </a:r>
            <a:endParaRPr lang="el-GR" sz="3200" b="1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75009" y="2786058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___ , 24 , ___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pic>
        <p:nvPicPr>
          <p:cNvPr id="14" name="13 - Θέση περιεχομένου" descr="cute bugs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54" t="1429" r="71137" b="72857"/>
          <a:stretch>
            <a:fillRect/>
          </a:stretch>
        </p:blipFill>
        <p:spPr>
          <a:xfrm rot="503695">
            <a:off x="4728118" y="403995"/>
            <a:ext cx="1714512" cy="1285884"/>
          </a:xfrm>
        </p:spPr>
      </p:pic>
      <p:sp>
        <p:nvSpPr>
          <p:cNvPr id="15" name="14 - Ορθογώνιο"/>
          <p:cNvSpPr/>
          <p:nvPr/>
        </p:nvSpPr>
        <p:spPr>
          <a:xfrm>
            <a:off x="303843" y="4071942"/>
            <a:ext cx="4045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___ , 49 , ___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500034" y="5286388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___ , 18 , ___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4857752" y="2786058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___ , 35 , ___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4714876" y="4071942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___ , 57 , ___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4786314" y="5286388"/>
            <a:ext cx="3938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___ , 21 , ___</a:t>
            </a:r>
            <a:endParaRPr lang="el-G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32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cute-bee-showing-insect-art-pixmac-clipart-50346373.jpg"/>
          <p:cNvPicPr>
            <a:picLocks noChangeAspect="1"/>
          </p:cNvPicPr>
          <p:nvPr/>
        </p:nvPicPr>
        <p:blipFill>
          <a:blip r:embed="rId2"/>
          <a:srcRect b="2744"/>
          <a:stretch>
            <a:fillRect/>
          </a:stretch>
        </p:blipFill>
        <p:spPr>
          <a:xfrm>
            <a:off x="7215206" y="285728"/>
            <a:ext cx="1500166" cy="2214578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1571604" y="500042"/>
            <a:ext cx="4857784" cy="1285884"/>
          </a:xfrm>
          <a:prstGeom prst="wedgeRoundRectCallout">
            <a:avLst>
              <a:gd name="adj1" fmla="val 64307"/>
              <a:gd name="adj2" fmla="val -20645"/>
              <a:gd name="adj3" fmla="val 16667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atin typeface="Aka-AcidGR5yearsold" pitchFamily="2" charset="-95"/>
                <a:ea typeface="Aka-AcidGR5yearsold" pitchFamily="2" charset="-95"/>
              </a:rPr>
              <a:t>Ποιος είναι ο αριθμός που έχει:</a:t>
            </a:r>
            <a:endParaRPr lang="el-GR" sz="4400" b="1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967606" y="2357430"/>
            <a:ext cx="4705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2Δ 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και 7Μ=___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864619" y="4071942"/>
            <a:ext cx="4775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4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Δ 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και 8Μ=___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014092" y="4786322"/>
            <a:ext cx="4612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3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Δ 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και 1Μ=___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941958" y="5572140"/>
            <a:ext cx="4756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2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Δ 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και 9Μ=___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969208" y="3214686"/>
            <a:ext cx="4701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5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Δ </a:t>
            </a:r>
            <a:r>
              <a:rPr lang="el-GR" sz="54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και 2Μ=___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65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wls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2" t="25000" r="48958" b="52083"/>
          <a:stretch>
            <a:fillRect/>
          </a:stretch>
        </p:blipFill>
        <p:spPr>
          <a:xfrm>
            <a:off x="7143768" y="285728"/>
            <a:ext cx="1285884" cy="1571636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571472" y="428604"/>
            <a:ext cx="5214974" cy="1143008"/>
          </a:xfrm>
          <a:prstGeom prst="wedgeRoundRectCallout">
            <a:avLst>
              <a:gd name="adj1" fmla="val 81134"/>
              <a:gd name="adj2" fmla="val 5885"/>
              <a:gd name="adj3" fmla="val 16667"/>
            </a:avLst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Aka-AcidGR5yearsold" pitchFamily="2" charset="-95"/>
                <a:ea typeface="Aka-AcidGR5yearsold" pitchFamily="2" charset="-95"/>
              </a:rPr>
              <a:t>Μπορείς να βρεις πόσο κάνει;</a:t>
            </a:r>
            <a:endParaRPr lang="el-GR" sz="4000" b="1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16282" y="2500306"/>
            <a:ext cx="3858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10 + 9=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5075376" y="2571744"/>
            <a:ext cx="3913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5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0 + 4=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73774" y="3429000"/>
            <a:ext cx="39164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4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0 + 7=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160440" y="4572008"/>
            <a:ext cx="3886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2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0 + 5=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70568" y="5643578"/>
            <a:ext cx="3922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3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0 + 6=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06664" y="3429000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2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0 + 3=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89030" y="4572008"/>
            <a:ext cx="3913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3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0 + 8=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83420" y="5643578"/>
            <a:ext cx="3924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4</a:t>
            </a:r>
            <a:r>
              <a:rPr lang="el-G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0 + 2= ____</a:t>
            </a:r>
            <a:endParaRPr lang="el-GR" sz="5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4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owls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2" t="25000" r="48958" b="52083"/>
          <a:stretch>
            <a:fillRect/>
          </a:stretch>
        </p:blipFill>
        <p:spPr>
          <a:xfrm>
            <a:off x="857224" y="714356"/>
            <a:ext cx="1285884" cy="1571636"/>
          </a:xfrm>
          <a:prstGeom prst="rect">
            <a:avLst/>
          </a:prstGeom>
        </p:spPr>
      </p:pic>
      <p:sp>
        <p:nvSpPr>
          <p:cNvPr id="3" name="2 - Επεξήγηση με στρογγυλεμένο παραλληλόγραμμο"/>
          <p:cNvSpPr/>
          <p:nvPr/>
        </p:nvSpPr>
        <p:spPr>
          <a:xfrm>
            <a:off x="2428860" y="428604"/>
            <a:ext cx="5214974" cy="1143008"/>
          </a:xfrm>
          <a:prstGeom prst="wedgeRoundRectCallout">
            <a:avLst>
              <a:gd name="adj1" fmla="val -55362"/>
              <a:gd name="adj2" fmla="val 39115"/>
              <a:gd name="adj3" fmla="val 16667"/>
            </a:avLst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Aka-AcidGR5yearsold" pitchFamily="2" charset="-95"/>
                <a:ea typeface="Aka-AcidGR5yearsold" pitchFamily="2" charset="-95"/>
              </a:rPr>
              <a:t>Μπορείς να βρεις πόσο κάνει;</a:t>
            </a:r>
            <a:endParaRPr lang="el-GR" sz="4000" b="1" dirty="0"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000628" y="3714752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1</a:t>
            </a:r>
            <a:r>
              <a:rPr lang="el-GR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4</a:t>
            </a:r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– 4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2281" y="3786190"/>
            <a:ext cx="4038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56</a:t>
            </a:r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– 6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5000628" y="4643446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47 – 7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14282" y="4643446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32</a:t>
            </a:r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– 2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159941" y="5643578"/>
            <a:ext cx="40427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29</a:t>
            </a:r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– 9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4950935" y="5572140"/>
            <a:ext cx="4033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36</a:t>
            </a:r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– 6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172604" y="2786058"/>
            <a:ext cx="4017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24</a:t>
            </a:r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– 4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000628" y="2714620"/>
            <a:ext cx="3934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all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41</a:t>
            </a:r>
            <a:r>
              <a:rPr lang="el-GR" sz="5400" b="1" cap="all" spc="0" dirty="0" smtClean="0">
                <a:ln w="381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 – 1 = ____</a:t>
            </a:r>
            <a:endParaRPr lang="el-GR" sz="5400" b="1" spc="0" dirty="0">
              <a:ln w="3810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26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50"/>
          <a:stretch/>
        </p:blipFill>
        <p:spPr bwMode="auto">
          <a:xfrm>
            <a:off x="0" y="188640"/>
            <a:ext cx="9036496" cy="584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35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2287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08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5074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70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5475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213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8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6" y="548680"/>
            <a:ext cx="91178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02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09833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46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60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Σε ένα αριθμό  με 2 ψηφία το ψηφίο δεξιά δείχνει τις Μονάδες και το ψηφίο αριστερά τις Δεκάδες.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pic>
        <p:nvPicPr>
          <p:cNvPr id="4" name="3 - Εικόνα" descr="ΔΕΚΑΔ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928802"/>
            <a:ext cx="1853006" cy="1760627"/>
          </a:xfrm>
          <a:prstGeom prst="rect">
            <a:avLst/>
          </a:prstGeom>
        </p:spPr>
      </p:pic>
      <p:pic>
        <p:nvPicPr>
          <p:cNvPr id="5" name="4 - Εικόνα" descr="ΜΟΝΑΔΑ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3" y="1928803"/>
            <a:ext cx="1331194" cy="178595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4557981" y="3571876"/>
            <a:ext cx="2172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Μονάδες</a:t>
            </a:r>
            <a:endParaRPr lang="el-GR" sz="54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06460" y="357187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3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Δεκάδες</a:t>
            </a:r>
            <a:endParaRPr lang="el-GR" sz="5400" b="1" cap="none" spc="3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677261" y="4286256"/>
            <a:ext cx="479169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50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3  2</a:t>
            </a:r>
            <a:endParaRPr lang="el-GR" sz="150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Κύκλωσε τις </a:t>
            </a:r>
            <a:r>
              <a:rPr lang="el-GR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Μονάδες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με πράσινο.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02543" y="1755609"/>
            <a:ext cx="227177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32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02138" y="1827047"/>
            <a:ext cx="227337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24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648199" y="1827047"/>
            <a:ext cx="169629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51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790283" y="4184501"/>
            <a:ext cx="169629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18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05344" y="4184501"/>
            <a:ext cx="226696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43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501732" y="4184501"/>
            <a:ext cx="2274982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27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pic>
        <p:nvPicPr>
          <p:cNvPr id="10" name="9 - Εικόνα" descr="ΜΟΝΑΔ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2806" y="183997"/>
            <a:ext cx="1331194" cy="178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Κύκλωσε τις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Δεκάδες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5yearsold" pitchFamily="2" charset="-95"/>
                <a:ea typeface="Aka-AcidGR5yearsold" pitchFamily="2" charset="-95"/>
              </a:rPr>
              <a:t> με κόκκινο.   .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5yearsold" pitchFamily="2" charset="-95"/>
              <a:ea typeface="Aka-AcidGR5yearsold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95536" y="1683601"/>
            <a:ext cx="2268570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26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396734" y="1755039"/>
            <a:ext cx="226696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43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6537184" y="1755039"/>
            <a:ext cx="1701107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17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398742" y="4112493"/>
            <a:ext cx="226215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58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399138" y="4112493"/>
            <a:ext cx="2262158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36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394725" y="4112493"/>
            <a:ext cx="2271776" cy="16927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emyRetro" pitchFamily="50" charset="0"/>
              </a:rPr>
              <a:t>49</a:t>
            </a:r>
            <a:endParaRPr lang="el-GR" sz="10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ChemyRetro" pitchFamily="50" charset="0"/>
            </a:endParaRPr>
          </a:p>
        </p:txBody>
      </p:sp>
      <p:pic>
        <p:nvPicPr>
          <p:cNvPr id="11" name="10 - Εικόνα" descr="ΔΕΚΑΔ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2384" y="254841"/>
            <a:ext cx="1853006" cy="17606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Πόσες είναι οι </a:t>
            </a:r>
            <a:r>
              <a:rPr lang="el-GR" b="1" dirty="0" smtClean="0">
                <a:solidFill>
                  <a:srgbClr val="00B050"/>
                </a:solidFill>
                <a:latin typeface="ChemyRetro" pitchFamily="50" charset="0"/>
              </a:rPr>
              <a:t>Μονάδες</a:t>
            </a:r>
            <a:r>
              <a:rPr lang="el-GR" dirty="0" smtClean="0">
                <a:latin typeface="ChemyRetro" pitchFamily="50" charset="0"/>
              </a:rPr>
              <a:t> και πόσες οι </a:t>
            </a:r>
            <a:r>
              <a:rPr lang="el-GR" b="1" dirty="0" smtClean="0">
                <a:solidFill>
                  <a:srgbClr val="FF0000"/>
                </a:solidFill>
                <a:latin typeface="ChemyRetro" pitchFamily="50" charset="0"/>
              </a:rPr>
              <a:t>Δεκάδες</a:t>
            </a:r>
            <a:r>
              <a:rPr lang="el-GR" dirty="0" smtClean="0">
                <a:latin typeface="ChemyRetro" pitchFamily="50" charset="0"/>
              </a:rPr>
              <a:t>;</a:t>
            </a:r>
            <a:endParaRPr lang="el-GR" dirty="0">
              <a:latin typeface="ChemyRetro" pitchFamily="50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445904" y="2090152"/>
            <a:ext cx="85792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23</a:t>
            </a:r>
            <a:endParaRPr lang="el-GR" sz="72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4 - Δεξιό βέλος"/>
          <p:cNvSpPr/>
          <p:nvPr/>
        </p:nvSpPr>
        <p:spPr>
          <a:xfrm>
            <a:off x="1403106" y="2590218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spc="60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2022061" y="2161590"/>
            <a:ext cx="72442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2 </a:t>
            </a:r>
            <a:r>
              <a:rPr lang="el-GR" sz="6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Δ</a:t>
            </a:r>
            <a:r>
              <a:rPr lang="el-GR" sz="44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εκάδες</a:t>
            </a:r>
            <a:r>
              <a:rPr lang="el-GR" sz="6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 και 3 </a:t>
            </a:r>
            <a:r>
              <a:rPr lang="el-GR" sz="6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Μ</a:t>
            </a:r>
            <a:r>
              <a:rPr lang="el-GR" sz="44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ονάδες</a:t>
            </a:r>
            <a:r>
              <a:rPr lang="el-GR" sz="44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 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8" name="7 - Δεξιό βέλος"/>
          <p:cNvSpPr/>
          <p:nvPr/>
        </p:nvSpPr>
        <p:spPr>
          <a:xfrm rot="5400000">
            <a:off x="4960680" y="3411755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spc="600"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2643134" y="4190414"/>
            <a:ext cx="484940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6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10 + 10 + 3 =</a:t>
            </a:r>
            <a:r>
              <a:rPr lang="el-GR" sz="6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2</a:t>
            </a:r>
            <a:r>
              <a:rPr lang="el-GR" sz="6000" b="1" cap="none" spc="6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Chubby" pitchFamily="2" charset="-95"/>
                <a:ea typeface="Aka-AcidGR-Chubby" pitchFamily="2" charset="-95"/>
              </a:rPr>
              <a:t>3</a:t>
            </a:r>
            <a:endParaRPr lang="el-GR" sz="4400" b="1" cap="none" spc="6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301</Words>
  <Application>Microsoft Office PowerPoint</Application>
  <PresentationFormat>Προβολή στην οθόνη (4:3)</PresentationFormat>
  <Paragraphs>71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Μονάδες και Δεκάδες (Ι)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Σε ένα αριθμό  με 2 ψηφία το ψηφίο δεξιά δείχνει τις Μονάδες και το ψηφίο αριστερά τις Δεκάδες.</vt:lpstr>
      <vt:lpstr>Κύκλωσε τις Μονάδες με πράσινο.</vt:lpstr>
      <vt:lpstr>Κύκλωσε τις Δεκάδες με κόκκινο.   .</vt:lpstr>
      <vt:lpstr>Πόσες είναι οι Μονάδες και πόσες οι Δεκάδες;</vt:lpstr>
      <vt:lpstr>Κάνε κι εσύ το ίδιο όπως στο παράδειγμα.</vt:lpstr>
      <vt:lpstr>Μονάδες και Δεκάδες (Ι)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Μονάδες και Δεκάδες (Ι)</dc:title>
  <dc:creator>Ιωαννα</dc:creator>
  <cp:lastModifiedBy>Ιωάννα</cp:lastModifiedBy>
  <cp:revision>8</cp:revision>
  <dcterms:created xsi:type="dcterms:W3CDTF">2013-02-28T17:46:03Z</dcterms:created>
  <dcterms:modified xsi:type="dcterms:W3CDTF">2015-02-24T13:10:52Z</dcterms:modified>
</cp:coreProperties>
</file>