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312" r:id="rId18"/>
    <p:sldId id="313" r:id="rId19"/>
    <p:sldId id="314" r:id="rId20"/>
    <p:sldId id="315" r:id="rId21"/>
    <p:sldId id="316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5" r:id="rId30"/>
    <p:sldId id="286" r:id="rId31"/>
    <p:sldId id="287" r:id="rId32"/>
    <p:sldId id="289" r:id="rId33"/>
    <p:sldId id="291" r:id="rId34"/>
    <p:sldId id="293" r:id="rId35"/>
    <p:sldId id="295" r:id="rId36"/>
    <p:sldId id="297" r:id="rId37"/>
    <p:sldId id="298" r:id="rId38"/>
    <p:sldId id="299" r:id="rId39"/>
    <p:sldId id="300" r:id="rId40"/>
    <p:sldId id="306" r:id="rId41"/>
    <p:sldId id="307" r:id="rId42"/>
    <p:sldId id="308" r:id="rId43"/>
    <p:sldId id="309" r:id="rId44"/>
    <p:sldId id="310" r:id="rId45"/>
    <p:sldId id="311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6F323-AFB4-4872-BCB0-9F2E426523D6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3B016-07E3-4342-9125-02C3E1407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47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Τα παιδιά παρατηρούν τον πίνακα «Ο</a:t>
            </a:r>
            <a:r>
              <a:rPr lang="el-GR" baseline="0" dirty="0" smtClean="0"/>
              <a:t> κήπος» του </a:t>
            </a:r>
            <a:r>
              <a:rPr lang="el-GR" baseline="0" dirty="0" err="1" smtClean="0"/>
              <a:t>Μιρό</a:t>
            </a:r>
            <a:r>
              <a:rPr lang="el-GR" baseline="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59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43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</a:t>
            </a:r>
            <a:r>
              <a:rPr lang="en-US" sz="1200" dirty="0" smtClean="0"/>
              <a:t>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r>
              <a:rPr lang="en-US" sz="1200" dirty="0" smtClean="0"/>
              <a:t>. O</a:t>
            </a:r>
            <a:r>
              <a:rPr lang="el-GR" sz="1200" dirty="0" smtClean="0"/>
              <a:t> Άκης </a:t>
            </a:r>
            <a:r>
              <a:rPr lang="el-GR" sz="1200" dirty="0" err="1" smtClean="0"/>
              <a:t>Οχταποδάκης</a:t>
            </a:r>
            <a:r>
              <a:rPr lang="el-GR" sz="1200" dirty="0" smtClean="0"/>
              <a:t> φέρνει εικόνες.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24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5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016-07E3-4342-9125-02C3E1407911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67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0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6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1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4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8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5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0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5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5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3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B394-09BD-457E-8F21-8C2C0F14873D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40CC-6291-47AA-8F70-3770DC26B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72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Videos\&#947;&#955;&#969;&#963;&#963;&#945;\&#928;&#959;&#953;&#959;%20&#964;&#959;%20&#967;&#961;&#974;&#956;&#945;%20&#964;&#951;&#962;%20&#945;&#947;&#940;&#960;&#951;&#962;%20-%20&#923;&#959;&#965;&#948;&#959;&#946;&#943;&#954;&#959;&#962;%20&#964;&#969;&#957;%20&#913;&#957;&#969;&#947;&#949;&#943;&#969;&#957;.mp4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file:///C:\Users\&#921;&#969;&#940;&#957;&#957;&#945;\Music\&#931;&#928;&#933;&#929;&#927;&#933;-&#932;&#933;&#928;&#913;&#923;&#916;&#927;&#931;\&#924;&#913;&#918;&#921;\13%20&#927;&#933;&#929;&#913;&#925;&#921;&#927;%20&#932;&#927;&#926;&#927;.wm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6012160" cy="1470025"/>
          </a:xfrm>
        </p:spPr>
        <p:txBody>
          <a:bodyPr>
            <a:noAutofit/>
          </a:bodyPr>
          <a:lstStyle/>
          <a:p>
            <a:r>
              <a:rPr lang="el-GR" sz="9600" spc="78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ka-AcidGR-Chubby" pitchFamily="2" charset="-95"/>
                <a:ea typeface="Aka-AcidGR-Chubby" pitchFamily="2" charset="-95"/>
              </a:rPr>
              <a:t>Μπλε όνειρα</a:t>
            </a:r>
            <a:endParaRPr lang="el-GR" sz="9600" spc="78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 rot="824277">
            <a:off x="6249518" y="3199204"/>
            <a:ext cx="1520552" cy="1145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spc="78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6600" spc="78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 rot="20403900">
            <a:off x="905345" y="4445980"/>
            <a:ext cx="1520552" cy="1145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spc="78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ka-AcidGR-Chubby" pitchFamily="2" charset="-95"/>
                <a:ea typeface="Aka-AcidGR-Chubby" pitchFamily="2" charset="-95"/>
              </a:rPr>
              <a:t>μ</a:t>
            </a:r>
            <a:r>
              <a:rPr lang="el-GR" sz="6600" spc="78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ka-AcidGR-Chubby" pitchFamily="2" charset="-95"/>
                <a:ea typeface="Aka-AcidGR-Chubby" pitchFamily="2" charset="-95"/>
              </a:rPr>
              <a:t>π</a:t>
            </a:r>
            <a:endParaRPr lang="el-GR" sz="6600" spc="78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7658" y="6516052"/>
            <a:ext cx="699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Χατσίκου</a:t>
            </a:r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 Ιωάννα </a:t>
            </a:r>
            <a:r>
              <a:rPr lang="el-GR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 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Στρογγυλεμένο ορθογώνιο"/>
          <p:cNvSpPr/>
          <p:nvPr/>
        </p:nvSpPr>
        <p:spPr>
          <a:xfrm>
            <a:off x="3857620" y="1857364"/>
            <a:ext cx="1857388" cy="50006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1428728" y="2714620"/>
            <a:ext cx="1857388" cy="50006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10 - Εικόνα" descr="Sketch-Royalty-Clipart-Image-Science-Professor-e13321663765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06" y="101851"/>
            <a:ext cx="1449752" cy="178592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547664" y="7144"/>
            <a:ext cx="7594626" cy="1785926"/>
          </a:xfrm>
          <a:prstGeom prst="wedgeRoundRectCallout">
            <a:avLst>
              <a:gd name="adj1" fmla="val -52848"/>
              <a:gd name="adj2" fmla="val -9244"/>
              <a:gd name="adj3" fmla="val 16667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ChemyRetro" pitchFamily="50" charset="0"/>
              </a:rPr>
              <a:t>Αφού ήρθε η φίλη μου η Αντίθετη , ήρθα κι εγώ. Μπορείς να βρεις τα συνώνυμα;</a:t>
            </a:r>
            <a:endParaRPr lang="el-GR" sz="320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spc="300" dirty="0" smtClean="0">
                <a:latin typeface="Aka-AcidGR-DiaryGirl" pitchFamily="2" charset="-95"/>
                <a:ea typeface="Aka-AcidGR-DiaryGirl" pitchFamily="2" charset="-95"/>
              </a:rPr>
              <a:t>ακούμπησε= άγγιξε</a:t>
            </a:r>
          </a:p>
          <a:p>
            <a:pPr marL="0" indent="0">
              <a:buNone/>
            </a:pPr>
            <a:r>
              <a:rPr lang="el-GR" sz="5400" b="1" spc="300" dirty="0" smtClean="0">
                <a:latin typeface="Aka-AcidGR-DiaryGirl" pitchFamily="2" charset="-95"/>
                <a:ea typeface="Aka-AcidGR-DiaryGirl" pitchFamily="2" charset="-95"/>
              </a:rPr>
              <a:t>τεράστιος= πελώριος,                      γιγάντιος</a:t>
            </a:r>
            <a:endParaRPr lang="el-GR" sz="5400" b="1" spc="3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Sketch-Royalty-Clipart-Image-Science-Professor-e133216637650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701817"/>
            <a:ext cx="2562078" cy="31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7200" b="1" dirty="0" err="1" smtClean="0">
                <a:latin typeface="Aka-AcidGR-DiaryGirl" pitchFamily="2" charset="-95"/>
                <a:ea typeface="Aka-AcidGR-DiaryGirl" pitchFamily="2" charset="-95"/>
              </a:rPr>
              <a:t>Μπ</a:t>
            </a:r>
            <a:r>
              <a:rPr lang="el-GR" sz="7200" b="1" dirty="0" smtClean="0">
                <a:latin typeface="Aka-AcidGR-DiaryGirl" pitchFamily="2" charset="-95"/>
                <a:ea typeface="Aka-AcidGR-DiaryGirl" pitchFamily="2" charset="-95"/>
              </a:rPr>
              <a:t>       </a:t>
            </a:r>
            <a:r>
              <a:rPr lang="el-GR" sz="7200" b="1" dirty="0" err="1" smtClean="0">
                <a:latin typeface="Aka-AcidGR-DiaryGirl" pitchFamily="2" charset="-95"/>
                <a:ea typeface="Aka-AcidGR-DiaryGirl" pitchFamily="2" charset="-95"/>
              </a:rPr>
              <a:t>μπ</a:t>
            </a:r>
            <a:r>
              <a:rPr lang="el-GR" sz="7200" b="1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72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Θέση περιεχομένου" descr="ball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857364"/>
            <a:ext cx="2108252" cy="1928826"/>
          </a:xfrm>
        </p:spPr>
      </p:pic>
      <p:pic>
        <p:nvPicPr>
          <p:cNvPr id="5" name="4 - Εικόνα" descr="04_jumsoft_bottle_r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8097" y="780992"/>
            <a:ext cx="1247775" cy="2705100"/>
          </a:xfrm>
          <a:prstGeom prst="rect">
            <a:avLst/>
          </a:prstGeom>
        </p:spPr>
      </p:pic>
      <p:pic>
        <p:nvPicPr>
          <p:cNvPr id="6" name="5 - Εικόνα" descr="baloon1_0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4429132"/>
            <a:ext cx="2047856" cy="2047856"/>
          </a:xfrm>
          <a:prstGeom prst="rect">
            <a:avLst/>
          </a:prstGeom>
        </p:spPr>
      </p:pic>
      <p:pic>
        <p:nvPicPr>
          <p:cNvPr id="7" name="6 - Εικόνα" descr="cookie-clip-art-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14825"/>
            <a:ext cx="3400425" cy="2543175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327226" y="3039204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μπάλα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987824" y="5923966"/>
            <a:ext cx="33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μπισκότα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348213" y="3967467"/>
            <a:ext cx="2912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μπαλόνι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572999" y="1671877"/>
            <a:ext cx="3291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μπουκάλι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6416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85728"/>
            <a:ext cx="3563888" cy="1143000"/>
          </a:xfrm>
        </p:spPr>
        <p:txBody>
          <a:bodyPr>
            <a:noAutofit/>
          </a:bodyPr>
          <a:lstStyle/>
          <a:p>
            <a:r>
              <a:rPr lang="el-GR" sz="2800" spc="300" dirty="0" smtClean="0">
                <a:latin typeface="Aka-AcidGR-Chubby" pitchFamily="2" charset="-95"/>
                <a:ea typeface="Aka-AcidGR-Chubby" pitchFamily="2" charset="-95"/>
              </a:rPr>
              <a:t>Σκάμε το μπαλόνι. Κάθε φορά που ακούμε λέξη με </a:t>
            </a:r>
            <a:r>
              <a:rPr lang="el-GR" sz="2800" spc="300" dirty="0" err="1" smtClean="0">
                <a:latin typeface="Aka-AcidGR-Chubby" pitchFamily="2" charset="-95"/>
                <a:ea typeface="Aka-AcidGR-Chubby" pitchFamily="2" charset="-95"/>
              </a:rPr>
              <a:t>μπ</a:t>
            </a:r>
            <a:r>
              <a:rPr lang="el-GR" sz="2800" spc="300" dirty="0" smtClean="0">
                <a:latin typeface="Aka-AcidGR-Chubby" pitchFamily="2" charset="-95"/>
                <a:ea typeface="Aka-AcidGR-Chubby" pitchFamily="2" charset="-95"/>
              </a:rPr>
              <a:t> φωνάζουμε μπουμ!</a:t>
            </a:r>
            <a:endParaRPr lang="el-GR" sz="2800" spc="300" dirty="0"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RedWaterBalloonGif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CFC"/>
              </a:clrFrom>
              <a:clrTo>
                <a:srgbClr val="FD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-99392"/>
            <a:ext cx="2221439" cy="24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4643438" y="1928802"/>
            <a:ext cx="428628" cy="42862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4071934" y="3214686"/>
            <a:ext cx="428628" cy="42862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286116" y="4143380"/>
            <a:ext cx="428628" cy="42862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4286248" y="4143380"/>
            <a:ext cx="428628" cy="42862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500166" y="4500570"/>
            <a:ext cx="571504" cy="500066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5500694" y="5000636"/>
            <a:ext cx="428628" cy="42862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2571736" y="6286520"/>
            <a:ext cx="571504" cy="57148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4 - Εικόνα" descr="imagesCAWZUSQZ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FF6"/>
              </a:clrFrom>
              <a:clrTo>
                <a:srgbClr val="FCFFF6">
                  <a:alpha val="0"/>
                </a:srgbClr>
              </a:clrTo>
            </a:clrChange>
          </a:blip>
          <a:srcRect l="43479" r="45651" b="53894"/>
          <a:stretch>
            <a:fillRect/>
          </a:stretch>
        </p:blipFill>
        <p:spPr>
          <a:xfrm rot="18336172">
            <a:off x="1202061" y="145665"/>
            <a:ext cx="385769" cy="1928802"/>
          </a:xfrm>
          <a:prstGeom prst="rect">
            <a:avLst/>
          </a:prstGeom>
        </p:spPr>
      </p:pic>
      <p:sp>
        <p:nvSpPr>
          <p:cNvPr id="16" name="5 - Επεξήγηση με στρογγυλεμένο παραλληλόγραμμο"/>
          <p:cNvSpPr/>
          <p:nvPr/>
        </p:nvSpPr>
        <p:spPr>
          <a:xfrm>
            <a:off x="2843808" y="0"/>
            <a:ext cx="3657018" cy="1714488"/>
          </a:xfrm>
          <a:prstGeom prst="wedgeRoundRectCallout">
            <a:avLst>
              <a:gd name="adj1" fmla="val -72380"/>
              <a:gd name="adj2" fmla="val -14299"/>
              <a:gd name="adj3" fmla="val 16667"/>
            </a:avLst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ChemyRetro" pitchFamily="50" charset="0"/>
              </a:rPr>
              <a:t>Βάφω με κόκκινο τα </a:t>
            </a:r>
            <a:r>
              <a:rPr lang="el-GR" sz="4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ChemyRetro" pitchFamily="50" charset="0"/>
              </a:rPr>
              <a:t>μπ</a:t>
            </a:r>
            <a:r>
              <a:rPr lang="el-GR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ChemyRetro" pitchFamily="50" charset="0"/>
              </a:rPr>
              <a:t>.</a:t>
            </a:r>
            <a:endParaRPr lang="el-GR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644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123728" y="2643182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66559" y="5374203"/>
            <a:ext cx="8370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872545" y="4509120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320817" y="3571876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744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ka-AcidGR-Chubby" pitchFamily="2" charset="-95"/>
                <a:ea typeface="Aka-AcidGR-Chubby" pitchFamily="2" charset="-95"/>
              </a:rPr>
              <a:t>Δουλεύουμε σε ομάδες και </a:t>
            </a:r>
            <a:r>
              <a:rPr lang="el-GR" sz="3200" b="1" dirty="0" smtClean="0">
                <a:latin typeface="Aka-AcidGR-Chubby" pitchFamily="2" charset="-95"/>
                <a:ea typeface="Aka-AcidGR-Chubby" pitchFamily="2" charset="-95"/>
              </a:rPr>
              <a:t>αντικαθιστούμε</a:t>
            </a:r>
            <a:r>
              <a:rPr lang="el-GR" sz="3200" dirty="0" smtClean="0">
                <a:latin typeface="Aka-AcidGR-Chubby" pitchFamily="2" charset="-95"/>
                <a:ea typeface="Aka-AcidGR-Chubby" pitchFamily="2" charset="-95"/>
              </a:rPr>
              <a:t> τις λέξεις του κειμένου με </a:t>
            </a:r>
            <a:r>
              <a:rPr lang="el-GR" sz="3200" b="1" dirty="0" err="1" smtClean="0">
                <a:latin typeface="Aka-AcidGR-Chubby" pitchFamily="2" charset="-95"/>
                <a:ea typeface="Aka-AcidGR-Chubby" pitchFamily="2" charset="-95"/>
              </a:rPr>
              <a:t>μπ</a:t>
            </a:r>
            <a:r>
              <a:rPr lang="el-GR" sz="3200" dirty="0" smtClean="0">
                <a:latin typeface="Aka-AcidGR-Chubby" pitchFamily="2" charset="-95"/>
                <a:ea typeface="Aka-AcidGR-Chubby" pitchFamily="2" charset="-95"/>
              </a:rPr>
              <a:t> με άλλες λέξεις με </a:t>
            </a:r>
            <a:r>
              <a:rPr lang="el-GR" sz="3200" b="1" dirty="0" err="1" smtClean="0">
                <a:latin typeface="Aka-AcidGR-Chubby" pitchFamily="2" charset="-95"/>
                <a:ea typeface="Aka-AcidGR-Chubby" pitchFamily="2" charset="-95"/>
              </a:rPr>
              <a:t>μπ</a:t>
            </a:r>
            <a:r>
              <a:rPr lang="el-GR" sz="3200" dirty="0" smtClean="0">
                <a:latin typeface="Aka-AcidGR-Chubby" pitchFamily="2" charset="-95"/>
                <a:ea typeface="Aka-AcidGR-Chubby" pitchFamily="2" charset="-95"/>
              </a:rPr>
              <a:t>. Κερδίζει η ομάδα με το πιο πρωτότυπο και αστείο κείμενο!</a:t>
            </a:r>
            <a:endParaRPr lang="el-GR" sz="3200" dirty="0"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36"/>
            <a:ext cx="91644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3 - Ορθογώνιο"/>
          <p:cNvSpPr/>
          <p:nvPr/>
        </p:nvSpPr>
        <p:spPr>
          <a:xfrm>
            <a:off x="2123728" y="3000348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11" name="4 - Ορθογώνιο"/>
          <p:cNvSpPr/>
          <p:nvPr/>
        </p:nvSpPr>
        <p:spPr>
          <a:xfrm>
            <a:off x="566559" y="5731369"/>
            <a:ext cx="8370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12" name="5 - Ορθογώνιο"/>
          <p:cNvSpPr/>
          <p:nvPr/>
        </p:nvSpPr>
        <p:spPr>
          <a:xfrm>
            <a:off x="2872545" y="4866286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13" name="6 - Ορθογώνιο"/>
          <p:cNvSpPr/>
          <p:nvPr/>
        </p:nvSpPr>
        <p:spPr>
          <a:xfrm>
            <a:off x="5320817" y="3929042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μπ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4374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 - Εικόνα" descr="all-about-me-boy.jpg"/>
          <p:cNvPicPr/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500042"/>
            <a:ext cx="4071966" cy="3786214"/>
          </a:xfrm>
          <a:prstGeom prst="rect">
            <a:avLst/>
          </a:prstGeom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786050" y="4357694"/>
            <a:ext cx="3638549" cy="20082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  <a:cs typeface="Lucida Sans Unicode" pitchFamily="34" charset="0"/>
              </a:rPr>
              <a:t>γ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ώ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48DD4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9043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 - Εικόνα" descr="pointing_finger_clip_art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071546"/>
            <a:ext cx="3644736" cy="3386438"/>
          </a:xfrm>
          <a:prstGeom prst="rect">
            <a:avLst/>
          </a:prstGeom>
        </p:spPr>
      </p:pic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357422" y="4071942"/>
            <a:ext cx="3638564" cy="23082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εσύ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1443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 - Εικόνα" descr="man%20pointing%201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3028968" cy="3190333"/>
          </a:xfrm>
          <a:prstGeom prst="rect">
            <a:avLst/>
          </a:prstGeom>
        </p:spPr>
      </p:pic>
      <p:pic>
        <p:nvPicPr>
          <p:cNvPr id="3" name="15 - Εικόνα" descr="boy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500174"/>
            <a:ext cx="1089777" cy="1985131"/>
          </a:xfrm>
          <a:prstGeom prst="rect">
            <a:avLst/>
          </a:prstGeom>
        </p:spPr>
      </p:pic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571604" y="4206875"/>
            <a:ext cx="4962546" cy="17224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αυτός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3466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an-miro-the-garden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9" y="260648"/>
            <a:ext cx="4979870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940152" y="2204864"/>
            <a:ext cx="2500330" cy="1796210"/>
          </a:xfrm>
          <a:prstGeom prst="wedgeRoundRectCallou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spc="6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βλέπετε; </a:t>
            </a:r>
            <a:endParaRPr lang="el-GR" sz="4000" spc="6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1086"/>
            <a:ext cx="2880320" cy="2576489"/>
          </a:xfrm>
          <a:prstGeom prst="rect">
            <a:avLst/>
          </a:prstGeom>
        </p:spPr>
      </p:pic>
      <p:sp>
        <p:nvSpPr>
          <p:cNvPr id="7" name="4 - Επεξήγηση με στρογγυλεμένο παραλληλόγραμμο"/>
          <p:cNvSpPr/>
          <p:nvPr/>
        </p:nvSpPr>
        <p:spPr>
          <a:xfrm>
            <a:off x="5580112" y="2204864"/>
            <a:ext cx="3563888" cy="1796210"/>
          </a:xfrm>
          <a:prstGeom prst="wedgeRoundRectCallou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spc="6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τίτλο θα δίνατε στον πίνακα;</a:t>
            </a:r>
            <a:endParaRPr lang="el-GR" sz="4000" spc="6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2481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 - Εικόνα" descr="all-about-me-boy.jpg"/>
          <p:cNvPicPr/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500042"/>
            <a:ext cx="1519004" cy="1346871"/>
          </a:xfrm>
          <a:prstGeom prst="rect">
            <a:avLst/>
          </a:prstGeom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785786" y="1928802"/>
            <a:ext cx="135732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  <a:cs typeface="Lucida Sans Unicode" pitchFamily="34" charset="0"/>
              </a:rPr>
              <a:t>γ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ώ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48DD4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14 - Εικόνα" descr="pointing_finger_clip_art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5751" y="571480"/>
            <a:ext cx="1073388" cy="1152877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785751" y="1785926"/>
            <a:ext cx="107157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εσύ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6" name="13 - Εικόνα" descr="man%20pointing%201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9388" y="357166"/>
            <a:ext cx="1177289" cy="1205570"/>
          </a:xfrm>
          <a:prstGeom prst="rect">
            <a:avLst/>
          </a:prstGeom>
        </p:spPr>
      </p:pic>
      <p:pic>
        <p:nvPicPr>
          <p:cNvPr id="7" name="15 - Εικόνα" descr="boy5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85794"/>
            <a:ext cx="423571" cy="750146"/>
          </a:xfrm>
          <a:prstGeom prst="rect">
            <a:avLst/>
          </a:prstGeom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6429388" y="1992297"/>
            <a:ext cx="1928826" cy="6508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αυτός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54963" y="2928934"/>
            <a:ext cx="24256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ω</a:t>
            </a:r>
            <a:endParaRPr lang="el-GR" sz="6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809744" y="2928934"/>
            <a:ext cx="30235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εις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468862" y="2928934"/>
            <a:ext cx="25410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7449" y="4929198"/>
            <a:ext cx="25571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βλέπ</a:t>
            </a:r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027775" y="5000636"/>
            <a:ext cx="28777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βλέπ</a:t>
            </a:r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___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238877" y="5000636"/>
            <a:ext cx="28777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βλέπ</a:t>
            </a:r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___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5654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 - Εικόνα" descr="all-about-me-boy.jpg"/>
          <p:cNvPicPr/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500042"/>
            <a:ext cx="1519004" cy="1346871"/>
          </a:xfrm>
          <a:prstGeom prst="rect">
            <a:avLst/>
          </a:prstGeom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785786" y="1928802"/>
            <a:ext cx="135732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  <a:cs typeface="Lucida Sans Unicode" pitchFamily="34" charset="0"/>
              </a:rPr>
              <a:t>γ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ώ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48DD4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14 - Εικόνα" descr="pointing_finger_clip_art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571480"/>
            <a:ext cx="1073388" cy="1152877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000496" y="1785926"/>
            <a:ext cx="107157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εσύ</a:t>
            </a:r>
            <a:endParaRPr lang="el-GR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6" name="13 - Εικόνα" descr="man%20pointing%2016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9388" y="357166"/>
            <a:ext cx="1177289" cy="1205570"/>
          </a:xfrm>
          <a:prstGeom prst="rect">
            <a:avLst/>
          </a:prstGeom>
        </p:spPr>
      </p:pic>
      <p:pic>
        <p:nvPicPr>
          <p:cNvPr id="7" name="15 - Εικόνα" descr="boy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85794"/>
            <a:ext cx="423571" cy="750146"/>
          </a:xfrm>
          <a:prstGeom prst="rect">
            <a:avLst/>
          </a:prstGeom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6429388" y="1992297"/>
            <a:ext cx="1928826" cy="6508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αυτός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54963" y="2928934"/>
            <a:ext cx="24256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ω</a:t>
            </a:r>
            <a:endParaRPr lang="el-GR" sz="6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824321" y="2928934"/>
            <a:ext cx="30235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εις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468862" y="2928934"/>
            <a:ext cx="25410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μέν</a:t>
            </a:r>
            <a:r>
              <a:rPr lang="el-GR" sz="6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983" y="4929198"/>
            <a:ext cx="2549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κόβ</a:t>
            </a:r>
            <a:r>
              <a:rPr lang="el-GR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704634" y="4929198"/>
            <a:ext cx="3143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7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_____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136446" y="4869160"/>
            <a:ext cx="30700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_____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5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72098" cy="689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40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690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82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222304" y="44624"/>
            <a:ext cx="4246240" cy="1470025"/>
          </a:xfrm>
        </p:spPr>
        <p:txBody>
          <a:bodyPr/>
          <a:lstStyle/>
          <a:p>
            <a:r>
              <a:rPr lang="el-GR" dirty="0" smtClean="0">
                <a:latin typeface="Phorssa" pitchFamily="2" charset="0"/>
                <a:ea typeface="MS Gothic" pitchFamily="49" charset="-128"/>
              </a:rPr>
              <a:t>Μπλε όνειρα</a:t>
            </a:r>
            <a:endParaRPr lang="el-GR" dirty="0">
              <a:latin typeface="Phorssa" pitchFamily="2" charset="0"/>
              <a:ea typeface="MS Gothic" pitchFamily="49" charset="-128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6400800" cy="1752600"/>
          </a:xfrm>
        </p:spPr>
        <p:txBody>
          <a:bodyPr/>
          <a:lstStyle/>
          <a:p>
            <a:r>
              <a:rPr lang="el-GR" dirty="0" smtClean="0">
                <a:latin typeface="Aka-AcidGR-Chubby" pitchFamily="2" charset="-95"/>
                <a:ea typeface="Aka-AcidGR-Chubby" pitchFamily="2" charset="-95"/>
              </a:rPr>
              <a:t>Τετράδιο εργασιών</a:t>
            </a:r>
            <a:endParaRPr lang="el-GR" dirty="0"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6147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Phorssa" pitchFamily="2" charset="0"/>
              </a:rPr>
              <a:t>Διαβάζουμε.</a:t>
            </a:r>
            <a:endParaRPr lang="el-GR" dirty="0">
              <a:latin typeface="Phorssa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06127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101dals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71480"/>
            <a:ext cx="12668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48497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 descr="fin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330" b="36250"/>
          <a:stretch>
            <a:fillRect/>
          </a:stretch>
        </p:blipFill>
        <p:spPr>
          <a:xfrm>
            <a:off x="357158" y="1000108"/>
            <a:ext cx="2075221" cy="2000264"/>
          </a:xfrm>
          <a:prstGeom prst="rect">
            <a:avLst/>
          </a:prstGeom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357158" y="3857628"/>
            <a:ext cx="2286016" cy="1714512"/>
          </a:xfrm>
          <a:prstGeom prst="wedgeRoundRectCallout">
            <a:avLst>
              <a:gd name="adj1" fmla="val 5423"/>
              <a:gd name="adj2" fmla="val -10242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err="1" smtClean="0">
                <a:latin typeface="Aka-AcidGR-DiaryGirl" pitchFamily="2" charset="-95"/>
                <a:ea typeface="Aka-AcidGR-DiaryGirl" pitchFamily="2" charset="-95"/>
              </a:rPr>
              <a:t>Χμ…Τι</a:t>
            </a:r>
            <a:r>
              <a:rPr lang="el-GR" sz="3600" dirty="0" smtClean="0">
                <a:latin typeface="Aka-AcidGR-DiaryGirl" pitchFamily="2" charset="-95"/>
                <a:ea typeface="Aka-AcidGR-DiaryGirl" pitchFamily="2" charset="-95"/>
              </a:rPr>
              <a:t> έχουμε εδώ;</a:t>
            </a:r>
            <a:endParaRPr lang="el-GR" sz="3600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6693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στρογγυλεμένο παραλληλόγραμμο"/>
          <p:cNvSpPr/>
          <p:nvPr/>
        </p:nvSpPr>
        <p:spPr>
          <a:xfrm>
            <a:off x="857224" y="4108760"/>
            <a:ext cx="4643470" cy="1714512"/>
          </a:xfrm>
          <a:prstGeom prst="wedgeRoundRectCallout">
            <a:avLst>
              <a:gd name="adj1" fmla="val -26084"/>
              <a:gd name="adj2" fmla="val -116371"/>
              <a:gd name="adj3" fmla="val 1666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atin typeface="Aka-AcidGR-DiaryGirl" pitchFamily="2" charset="-95"/>
                <a:ea typeface="Aka-AcidGR-DiaryGirl" pitchFamily="2" charset="-95"/>
              </a:rPr>
              <a:t>Τι  είναι αυτό;</a:t>
            </a:r>
            <a:endParaRPr lang="el-GR" sz="36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4572032" cy="197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Επεξήγηση με στρογγυλεμένο παραλληλόγραμμο"/>
          <p:cNvSpPr/>
          <p:nvPr/>
        </p:nvSpPr>
        <p:spPr>
          <a:xfrm>
            <a:off x="683568" y="4108760"/>
            <a:ext cx="4643470" cy="1714512"/>
          </a:xfrm>
          <a:prstGeom prst="wedgeRoundRectCallout">
            <a:avLst>
              <a:gd name="adj1" fmla="val -26084"/>
              <a:gd name="adj2" fmla="val -116371"/>
              <a:gd name="adj3" fmla="val 1666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atin typeface="Aka-AcidGR-DiaryGirl" pitchFamily="2" charset="-95"/>
                <a:ea typeface="Aka-AcidGR-DiaryGirl" pitchFamily="2" charset="-95"/>
              </a:rPr>
              <a:t>Αν ακολουθήσω την πινακίδα πού θα βρεθώ;</a:t>
            </a:r>
            <a:endParaRPr lang="el-GR" sz="3600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1 - Επεξήγηση με στρογγυλεμένο παραλληλόγραμμο"/>
          <p:cNvSpPr/>
          <p:nvPr/>
        </p:nvSpPr>
        <p:spPr>
          <a:xfrm>
            <a:off x="514328" y="4071942"/>
            <a:ext cx="4643470" cy="1714512"/>
          </a:xfrm>
          <a:prstGeom prst="wedgeRoundRectCallout">
            <a:avLst>
              <a:gd name="adj1" fmla="val -26084"/>
              <a:gd name="adj2" fmla="val -116371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atin typeface="Aka-AcidGR-DiaryGirl" pitchFamily="2" charset="-95"/>
                <a:ea typeface="Aka-AcidGR-DiaryGirl" pitchFamily="2" charset="-95"/>
              </a:rPr>
              <a:t>Πρέπει  λοιπόν να στρίψω…</a:t>
            </a:r>
            <a:endParaRPr lang="el-GR" sz="36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" name="2 - Εικόνα" descr="fin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330" b="36250"/>
          <a:stretch>
            <a:fillRect/>
          </a:stretch>
        </p:blipFill>
        <p:spPr>
          <a:xfrm>
            <a:off x="500034" y="928670"/>
            <a:ext cx="2075221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142" y="785794"/>
            <a:ext cx="592819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0" y="5143488"/>
            <a:ext cx="5364088" cy="1714512"/>
          </a:xfrm>
          <a:prstGeom prst="wedgeRoundRectCallout">
            <a:avLst>
              <a:gd name="adj1" fmla="val -17904"/>
              <a:gd name="adj2" fmla="val -183653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ka-AcidGR-DiaryGirl" pitchFamily="2" charset="-95"/>
                <a:ea typeface="Aka-AcidGR-DiaryGirl" pitchFamily="2" charset="-95"/>
              </a:rPr>
              <a:t>Αυτό είμαι σίγουρος πως ξέρετε όλοι τι είναι!</a:t>
            </a:r>
            <a:endParaRPr lang="el-GR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fin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330" b="36250"/>
          <a:stretch>
            <a:fillRect/>
          </a:stretch>
        </p:blipFill>
        <p:spPr>
          <a:xfrm>
            <a:off x="500034" y="928670"/>
            <a:ext cx="2075221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200025"/>
            <a:ext cx="87915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261446" y="2873873"/>
            <a:ext cx="2339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κόκκινο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71769" y="3874005"/>
            <a:ext cx="2159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κίτρινο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118025" y="4374071"/>
            <a:ext cx="25074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πράσινο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046780" y="4874137"/>
            <a:ext cx="2379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γαλάζιο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364071" y="5357826"/>
            <a:ext cx="1491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μπλε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281219" y="5802831"/>
            <a:ext cx="12618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μοβ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961171" y="3373939"/>
            <a:ext cx="30171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πορτοκαλί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8994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21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" y="5445224"/>
            <a:ext cx="1579377" cy="1412776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987824" y="5877271"/>
            <a:ext cx="5688632" cy="754771"/>
          </a:xfrm>
          <a:prstGeom prst="wedgeRoundRectCallout">
            <a:avLst>
              <a:gd name="adj1" fmla="val -74615"/>
              <a:gd name="adj2" fmla="val 13577"/>
              <a:gd name="adj3" fmla="val 16667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spc="6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παρατηρείτε;</a:t>
            </a:r>
            <a:endParaRPr lang="el-GR" sz="4000" spc="6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461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isney_07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333750"/>
            <a:ext cx="3457575" cy="3524250"/>
          </a:xfrm>
          <a:prstGeom prst="rect">
            <a:avLst/>
          </a:prstGeom>
        </p:spPr>
      </p:pic>
      <p:sp>
        <p:nvSpPr>
          <p:cNvPr id="2" name="1 - Επεξήγηση με στρογγυλεμένο παραλληλόγραμμο"/>
          <p:cNvSpPr/>
          <p:nvPr/>
        </p:nvSpPr>
        <p:spPr>
          <a:xfrm>
            <a:off x="3643274" y="357166"/>
            <a:ext cx="5500726" cy="2714644"/>
          </a:xfrm>
          <a:prstGeom prst="wedgeRoundRectCallout">
            <a:avLst>
              <a:gd name="adj1" fmla="val -47686"/>
              <a:gd name="adj2" fmla="val 73382"/>
              <a:gd name="adj3" fmla="val 16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ka-AcidGR-DiaryGirl" pitchFamily="2" charset="-95"/>
                <a:ea typeface="Aka-AcidGR-DiaryGirl" pitchFamily="2" charset="-95"/>
              </a:rPr>
              <a:t>Ας πάρουμε τα χρώματά μας τώρα για να φτιάξουμε νέα χρώματα!</a:t>
            </a:r>
            <a:endParaRPr lang="el-GR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Κουμπί ενέργειας: Ήχος">
            <a:hlinkClick r:id="rId3" action="ppaction://hlinkfile" highlightClick="1"/>
          </p:cNvPr>
          <p:cNvSpPr/>
          <p:nvPr/>
        </p:nvSpPr>
        <p:spPr>
          <a:xfrm>
            <a:off x="6789982" y="4941168"/>
            <a:ext cx="662338" cy="65477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436096" y="5657671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Παράλληλα ακούμε «Ποιο το χρώμα της αγάπης» από Λουδοβίκο των Ανωγείων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520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isney_07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333750"/>
            <a:ext cx="3457575" cy="3524250"/>
          </a:xfrm>
          <a:prstGeom prst="rect">
            <a:avLst/>
          </a:prstGeom>
        </p:spPr>
      </p:pic>
      <p:pic>
        <p:nvPicPr>
          <p:cNvPr id="4" name="3 - Εικόνα" descr="blue-paint-splat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00042"/>
            <a:ext cx="1753172" cy="1500198"/>
          </a:xfrm>
          <a:prstGeom prst="rect">
            <a:avLst/>
          </a:prstGeom>
        </p:spPr>
      </p:pic>
      <p:pic>
        <p:nvPicPr>
          <p:cNvPr id="5" name="4 - Εικόνα" descr="red-paint-splatter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71810"/>
            <a:ext cx="2357454" cy="2017284"/>
          </a:xfrm>
          <a:prstGeom prst="rect">
            <a:avLst/>
          </a:prstGeom>
        </p:spPr>
      </p:pic>
      <p:pic>
        <p:nvPicPr>
          <p:cNvPr id="6" name="5 - Εικόνα" descr="yellow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714355"/>
            <a:ext cx="2357454" cy="2491211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0" y="571480"/>
            <a:ext cx="3500462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Έχουμε </a:t>
            </a:r>
            <a:endParaRPr lang="el-GR" sz="6000" dirty="0">
              <a:solidFill>
                <a:schemeClr val="tx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407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isney_07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333750"/>
            <a:ext cx="3457575" cy="3524250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0" y="571480"/>
            <a:ext cx="4499992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Αν βάλουμε</a:t>
            </a:r>
            <a:endParaRPr lang="el-GR" sz="6000" dirty="0">
              <a:solidFill>
                <a:schemeClr val="tx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4000496" y="3643314"/>
            <a:ext cx="4929222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Φτιάχνουμε …</a:t>
            </a:r>
            <a:endParaRPr lang="el-GR" sz="6000" dirty="0">
              <a:solidFill>
                <a:schemeClr val="tx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" name="4 - Εικόνα" descr="red-paint-splatter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159" y="570170"/>
            <a:ext cx="2357454" cy="2017284"/>
          </a:xfrm>
          <a:prstGeom prst="rect">
            <a:avLst/>
          </a:prstGeom>
        </p:spPr>
      </p:pic>
      <p:pic>
        <p:nvPicPr>
          <p:cNvPr id="6" name="5 - Εικόνα" descr="yellow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07" y="333206"/>
            <a:ext cx="2357454" cy="2491211"/>
          </a:xfrm>
          <a:prstGeom prst="rect">
            <a:avLst/>
          </a:prstGeom>
        </p:spPr>
      </p:pic>
      <p:pic>
        <p:nvPicPr>
          <p:cNvPr id="7" name="6 - Εικόνα" descr="orange-spot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828817"/>
            <a:ext cx="2144314" cy="20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isney_07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333750"/>
            <a:ext cx="3457575" cy="3524250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-1" y="571480"/>
            <a:ext cx="3957609" cy="1120943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Αν βάλουμε</a:t>
            </a:r>
            <a:endParaRPr lang="el-GR" sz="6000" dirty="0">
              <a:solidFill>
                <a:schemeClr val="tx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4071934" y="3357562"/>
            <a:ext cx="4929222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Φτιάχνουμε …</a:t>
            </a:r>
            <a:endParaRPr lang="el-GR" sz="6000" dirty="0">
              <a:solidFill>
                <a:schemeClr val="tx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" name="4 - Εικόνα" descr="red-paint-splatter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928670"/>
            <a:ext cx="2357454" cy="2017284"/>
          </a:xfrm>
          <a:prstGeom prst="rect">
            <a:avLst/>
          </a:prstGeom>
        </p:spPr>
      </p:pic>
      <p:pic>
        <p:nvPicPr>
          <p:cNvPr id="7" name="6 - Εικόνα" descr="blue-paint-splat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714356"/>
            <a:ext cx="2285993" cy="1956135"/>
          </a:xfrm>
          <a:prstGeom prst="rect">
            <a:avLst/>
          </a:prstGeom>
        </p:spPr>
      </p:pic>
      <p:pic>
        <p:nvPicPr>
          <p:cNvPr id="8" name="7 - Εικόνα" descr="purple-splat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689166"/>
            <a:ext cx="2112549" cy="19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isney_07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333750"/>
            <a:ext cx="3457575" cy="3524250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0" y="571480"/>
            <a:ext cx="3779912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Αν βάλουμε</a:t>
            </a:r>
            <a:endParaRPr lang="el-GR" sz="6000" dirty="0">
              <a:solidFill>
                <a:schemeClr val="tx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4000495" y="3571876"/>
            <a:ext cx="5322733" cy="1214446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Φτιάχνουμε …</a:t>
            </a:r>
            <a:endParaRPr lang="el-GR" sz="6000" dirty="0">
              <a:solidFill>
                <a:schemeClr val="tx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6" name="5 - Εικόνα" descr="yellow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571480"/>
            <a:ext cx="2357454" cy="2491211"/>
          </a:xfrm>
          <a:prstGeom prst="rect">
            <a:avLst/>
          </a:prstGeom>
        </p:spPr>
      </p:pic>
      <p:pic>
        <p:nvPicPr>
          <p:cNvPr id="7" name="6 - Εικόνα" descr="green spla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4781550"/>
            <a:ext cx="2200275" cy="2076450"/>
          </a:xfrm>
          <a:prstGeom prst="rect">
            <a:avLst/>
          </a:prstGeom>
        </p:spPr>
      </p:pic>
      <p:pic>
        <p:nvPicPr>
          <p:cNvPr id="8" name="7 - Εικόνα" descr="blue-paint-splat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714356"/>
            <a:ext cx="2285993" cy="19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475"/>
            <a:ext cx="9144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975694" y="2928934"/>
            <a:ext cx="2339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κόκκινο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761380" y="4357694"/>
            <a:ext cx="2339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κόκκινο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986413" y="4374071"/>
            <a:ext cx="2159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κίτρινο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986413" y="5786454"/>
            <a:ext cx="2159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κίτρινο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149757" y="5786454"/>
            <a:ext cx="1491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μπλε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221591" y="2928934"/>
            <a:ext cx="1491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μπλε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10 - Εικόνα" descr="disney_075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331643" cy="1357322"/>
          </a:xfrm>
          <a:prstGeom prst="rect">
            <a:avLst/>
          </a:prstGeom>
        </p:spPr>
      </p:pic>
      <p:sp>
        <p:nvSpPr>
          <p:cNvPr id="12" name="11 - Επεξήγηση με στρογγυλεμένο παραλληλόγραμμο"/>
          <p:cNvSpPr/>
          <p:nvPr/>
        </p:nvSpPr>
        <p:spPr>
          <a:xfrm>
            <a:off x="2000232" y="0"/>
            <a:ext cx="5929354" cy="1071546"/>
          </a:xfrm>
          <a:prstGeom prst="wedgeRoundRectCallout">
            <a:avLst>
              <a:gd name="adj1" fmla="val -60217"/>
              <a:gd name="adj2" fmla="val 16551"/>
              <a:gd name="adj3" fmla="val 16667"/>
            </a:avLst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Τώρα μπορείς να λύσεις εύκολα την άσκηση!</a:t>
            </a:r>
            <a:endParaRPr lang="el-GR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9733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5079887" y="3016749"/>
            <a:ext cx="30925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παλόνια .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570724" y="4429132"/>
            <a:ext cx="31406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πανάνες.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116027" y="5786454"/>
            <a:ext cx="29915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ομπρέλε</a:t>
            </a:r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ς.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8721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71612"/>
            <a:ext cx="913740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554444" y="4643446"/>
            <a:ext cx="30925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παλόνια .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555607" y="3786190"/>
            <a:ext cx="72603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Ζωγραφίζω    δύο     μπλε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6255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54223"/>
              </p:ext>
            </p:extLst>
          </p:nvPr>
        </p:nvGraphicFramePr>
        <p:xfrm>
          <a:off x="1043608" y="1944760"/>
          <a:ext cx="7920880" cy="3500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979"/>
                <a:gridCol w="4645901"/>
              </a:tblGrid>
              <a:tr h="875116">
                <a:tc>
                  <a:txBody>
                    <a:bodyPr/>
                    <a:lstStyle/>
                    <a:p>
                      <a:r>
                        <a:rPr lang="el-GR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ka-AcidGR-DiaryGirl" pitchFamily="2" charset="-95"/>
                          <a:ea typeface="Aka-AcidGR-DiaryGirl" pitchFamily="2" charset="-95"/>
                        </a:rPr>
                        <a:t>η</a:t>
                      </a:r>
                      <a:r>
                        <a:rPr lang="el-GR" sz="4400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 μπότ</a:t>
                      </a:r>
                      <a:r>
                        <a:rPr lang="el-GR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ka-AcidGR-DiaryGirl" pitchFamily="2" charset="-95"/>
                          <a:ea typeface="Aka-AcidGR-DiaryGirl" pitchFamily="2" charset="-95"/>
                        </a:rPr>
                        <a:t>α</a:t>
                      </a:r>
                      <a:endParaRPr lang="el-GR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400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 </a:t>
                      </a:r>
                      <a:r>
                        <a:rPr lang="el-GR" sz="4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Aka-AcidGR-DiaryGirl" pitchFamily="2" charset="-95"/>
                          <a:ea typeface="Aka-AcidGR-DiaryGirl" pitchFamily="2" charset="-95"/>
                        </a:rPr>
                        <a:t>οι</a:t>
                      </a:r>
                      <a:r>
                        <a:rPr lang="el-GR" sz="4400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 μπότ</a:t>
                      </a:r>
                      <a:r>
                        <a:rPr lang="el-GR" sz="4400" b="1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ες</a:t>
                      </a:r>
                      <a:endParaRPr lang="el-GR" sz="4400" b="1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</a:tr>
              <a:tr h="875116">
                <a:tc>
                  <a:txBody>
                    <a:bodyPr/>
                    <a:lstStyle/>
                    <a:p>
                      <a:r>
                        <a:rPr lang="el-GR" sz="4400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η καμπάνα</a:t>
                      </a:r>
                      <a:endParaRPr lang="el-GR" sz="4400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400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</a:tr>
              <a:tr h="875116">
                <a:tc>
                  <a:txBody>
                    <a:bodyPr/>
                    <a:lstStyle/>
                    <a:p>
                      <a:r>
                        <a:rPr lang="el-GR" sz="4400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η μπανάνα</a:t>
                      </a:r>
                      <a:endParaRPr lang="el-GR" sz="4400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400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</a:tr>
              <a:tr h="875116">
                <a:tc>
                  <a:txBody>
                    <a:bodyPr/>
                    <a:lstStyle/>
                    <a:p>
                      <a:r>
                        <a:rPr lang="el-GR" sz="4400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η λάμπα</a:t>
                      </a:r>
                      <a:endParaRPr lang="el-GR" sz="4400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400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000100" y="42860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/>
              <a:t>Από τη μία στις πολλές</a:t>
            </a:r>
            <a:endParaRPr lang="el-GR" sz="5400" dirty="0"/>
          </a:p>
        </p:txBody>
      </p:sp>
      <p:pic>
        <p:nvPicPr>
          <p:cNvPr id="4" name="3 - Εικόνα" descr="ban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857628"/>
            <a:ext cx="769208" cy="570496"/>
          </a:xfrm>
          <a:prstGeom prst="rect">
            <a:avLst/>
          </a:prstGeom>
        </p:spPr>
      </p:pic>
      <p:pic>
        <p:nvPicPr>
          <p:cNvPr id="5" name="4 - Εικόνα" descr="be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496"/>
            <a:ext cx="699835" cy="805624"/>
          </a:xfrm>
          <a:prstGeom prst="rect">
            <a:avLst/>
          </a:prstGeom>
        </p:spPr>
      </p:pic>
      <p:pic>
        <p:nvPicPr>
          <p:cNvPr id="6" name="5 - Εικόνα" descr="bootsbnw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8" t="2735" r="42577" b="38671"/>
          <a:stretch>
            <a:fillRect/>
          </a:stretch>
        </p:blipFill>
        <p:spPr>
          <a:xfrm>
            <a:off x="214282" y="1857364"/>
            <a:ext cx="628654" cy="785818"/>
          </a:xfrm>
          <a:prstGeom prst="rect">
            <a:avLst/>
          </a:prstGeom>
        </p:spPr>
      </p:pic>
      <p:pic>
        <p:nvPicPr>
          <p:cNvPr id="7" name="6 - Εικόνα" descr="lamp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572008"/>
            <a:ext cx="652136" cy="9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37546"/>
              </p:ext>
            </p:extLst>
          </p:nvPr>
        </p:nvGraphicFramePr>
        <p:xfrm>
          <a:off x="107504" y="1928802"/>
          <a:ext cx="8536462" cy="2625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9498"/>
                <a:gridCol w="5006964"/>
              </a:tblGrid>
              <a:tr h="875116">
                <a:tc>
                  <a:txBody>
                    <a:bodyPr/>
                    <a:lstStyle/>
                    <a:p>
                      <a:r>
                        <a:rPr lang="el-GR" sz="4800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ο κόμπος</a:t>
                      </a:r>
                      <a:endParaRPr lang="el-GR" sz="4800" b="1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800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 </a:t>
                      </a:r>
                      <a:r>
                        <a:rPr lang="el-GR" sz="48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Aka-AcidGR-DiaryGirl" pitchFamily="2" charset="-95"/>
                          <a:ea typeface="Aka-AcidGR-DiaryGirl" pitchFamily="2" charset="-95"/>
                        </a:rPr>
                        <a:t>οι</a:t>
                      </a:r>
                      <a:r>
                        <a:rPr lang="el-GR" sz="4800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  κόμπ</a:t>
                      </a:r>
                      <a:r>
                        <a:rPr lang="el-GR" sz="4800" b="1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latin typeface="Aka-AcidGR-DiaryGirl" pitchFamily="2" charset="-95"/>
                          <a:ea typeface="Aka-AcidGR-DiaryGirl" pitchFamily="2" charset="-95"/>
                        </a:rPr>
                        <a:t>οι</a:t>
                      </a:r>
                      <a:endParaRPr lang="el-GR" sz="4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</a:tr>
              <a:tr h="875116">
                <a:tc>
                  <a:txBody>
                    <a:bodyPr/>
                    <a:lstStyle/>
                    <a:p>
                      <a:r>
                        <a:rPr lang="el-GR" sz="4800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ο γλόμπος</a:t>
                      </a:r>
                      <a:endParaRPr lang="el-GR" sz="4800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800" dirty="0"/>
                    </a:p>
                  </a:txBody>
                  <a:tcPr/>
                </a:tc>
              </a:tr>
              <a:tr h="875116">
                <a:tc>
                  <a:txBody>
                    <a:bodyPr/>
                    <a:lstStyle/>
                    <a:p>
                      <a:r>
                        <a:rPr lang="el-GR" sz="4800" dirty="0" smtClean="0">
                          <a:latin typeface="Aka-AcidGR-DiaryGirl" pitchFamily="2" charset="-95"/>
                          <a:ea typeface="Aka-AcidGR-DiaryGirl" pitchFamily="2" charset="-95"/>
                        </a:rPr>
                        <a:t>ο κάμπος</a:t>
                      </a:r>
                      <a:endParaRPr lang="el-GR" sz="4800" dirty="0">
                        <a:latin typeface="Aka-AcidGR-DiaryGirl" pitchFamily="2" charset="-95"/>
                        <a:ea typeface="Aka-AcidGR-DiaryGirl" pitchFamily="2" charset="-95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85720" y="428604"/>
            <a:ext cx="850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/>
              <a:t>Από τον έναν στους πολλούς</a:t>
            </a:r>
            <a:endParaRPr lang="el-GR" sz="5400" dirty="0"/>
          </a:p>
        </p:txBody>
      </p:sp>
    </p:spTree>
    <p:extLst>
      <p:ext uri="{BB962C8B-B14F-4D97-AF65-F5344CB8AC3E}">
        <p14:creationId xmlns:p14="http://schemas.microsoft.com/office/powerpoint/2010/main" val="2443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828334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28054"/>
            <a:ext cx="1677200" cy="1500280"/>
          </a:xfrm>
          <a:prstGeom prst="rect">
            <a:avLst/>
          </a:prstGeom>
        </p:spPr>
      </p:pic>
      <p:sp>
        <p:nvSpPr>
          <p:cNvPr id="6" name="4 - Επεξήγηση με στρογγυλεμένο παραλληλόγραμμο"/>
          <p:cNvSpPr/>
          <p:nvPr/>
        </p:nvSpPr>
        <p:spPr>
          <a:xfrm>
            <a:off x="2627784" y="180089"/>
            <a:ext cx="3563888" cy="1160679"/>
          </a:xfrm>
          <a:prstGeom prst="wedgeRoundRectCallout">
            <a:avLst>
              <a:gd name="adj1" fmla="val -69038"/>
              <a:gd name="adj2" fmla="val 18902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spc="6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Ακούμε!</a:t>
            </a:r>
            <a:endParaRPr lang="el-GR" sz="4000" spc="6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6740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7"/>
            <a:ext cx="9144000" cy="4807975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57158" y="21429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latin typeface="Aka-AcidGR-DiaryGirl" pitchFamily="2" charset="-95"/>
                <a:ea typeface="Aka-AcidGR-DiaryGirl" pitchFamily="2" charset="-95"/>
              </a:rPr>
              <a:t>Τι βλέπουμε; Σου θυμίζουν κάτι τα χρώματα αυτά;</a:t>
            </a:r>
            <a:endParaRPr lang="el-GR" sz="48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8435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ainbow-diagram-ROYGB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6262"/>
            <a:ext cx="9144001" cy="4781738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3214678" y="214290"/>
            <a:ext cx="5929322" cy="1428760"/>
          </a:xfrm>
          <a:prstGeom prst="wedgeRoundRectCallout">
            <a:avLst>
              <a:gd name="adj1" fmla="val -70415"/>
              <a:gd name="adj2" fmla="val -13952"/>
              <a:gd name="adj3" fmla="val 1666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Aka-AcidGR-DiaryGirl" pitchFamily="2" charset="-95"/>
                <a:ea typeface="Aka-AcidGR-DiaryGirl" pitchFamily="2" charset="-95"/>
              </a:rPr>
              <a:t>Εδώ βλέπουμε πιο καθαρά τα χρώματα του ουράνιου τόξου. Ποια είναι;</a:t>
            </a:r>
            <a:endParaRPr lang="el-GR" sz="28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" name="4 - Εικόνα" descr="ir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143108" cy="24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ainbow-diagram-ROYGB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6262"/>
            <a:ext cx="9144001" cy="4781738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2051720" y="285728"/>
            <a:ext cx="2877470" cy="1357322"/>
          </a:xfrm>
          <a:prstGeom prst="wedgeRoundRectCallout">
            <a:avLst>
              <a:gd name="adj1" fmla="val 111896"/>
              <a:gd name="adj2" fmla="val -19744"/>
              <a:gd name="adj3" fmla="val 16667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atin typeface="Aka-AcidGR-DiaryGirl" pitchFamily="2" charset="-95"/>
                <a:ea typeface="Aka-AcidGR-DiaryGirl" pitchFamily="2" charset="-95"/>
              </a:rPr>
              <a:t>Πόσα είναι;</a:t>
            </a:r>
            <a:endParaRPr lang="el-GR" sz="44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iri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6072198" y="285728"/>
            <a:ext cx="1897571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4286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latin typeface="ChemyRetro" pitchFamily="50" charset="0"/>
              </a:rPr>
              <a:t>Τα 7 χρώματα της Ίριδας</a:t>
            </a:r>
            <a:endParaRPr lang="el-GR" sz="4800" b="1" dirty="0">
              <a:latin typeface="ChemyRetro" pitchFamily="50" charset="0"/>
            </a:endParaRPr>
          </a:p>
        </p:txBody>
      </p:sp>
      <p:pic>
        <p:nvPicPr>
          <p:cNvPr id="3" name="2 - Εικόνα" descr="i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143248"/>
            <a:ext cx="3193148" cy="3286124"/>
          </a:xfrm>
          <a:prstGeom prst="rect">
            <a:avLst/>
          </a:prstGeom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0" y="1700808"/>
            <a:ext cx="5500694" cy="4585712"/>
          </a:xfrm>
          <a:prstGeom prst="wedgeRoundRectCallout">
            <a:avLst>
              <a:gd name="adj1" fmla="val 67639"/>
              <a:gd name="adj2" fmla="val -928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Στην αρχαία Ελλάδα οι άνθρωποι πίστευαν πως το ουράνιο τόξο ήταν μια θεότητα. Η θεά Ίρις.</a:t>
            </a:r>
          </a:p>
          <a:p>
            <a:pPr algn="ctr"/>
            <a:r>
              <a:rPr lang="el-GR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 Γι ‘ αυτό και τα 7 χρώματα του ουράνιου τόξου ονομάζονται τα χρώματα της </a:t>
            </a:r>
            <a:r>
              <a:rPr lang="el-GR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Ί</a:t>
            </a:r>
            <a:r>
              <a:rPr lang="el-GR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ριδας.</a:t>
            </a:r>
            <a:endParaRPr lang="el-GR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479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ri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14554"/>
            <a:ext cx="3946924" cy="3714752"/>
          </a:xfrm>
          <a:prstGeom prst="rect">
            <a:avLst/>
          </a:prstGeom>
        </p:spPr>
      </p:pic>
      <p:pic>
        <p:nvPicPr>
          <p:cNvPr id="3" name="2 - Εικόνα" descr="ιρι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285992"/>
            <a:ext cx="3038977" cy="3795718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4286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Aka-AcidGR-DiaryGirl" pitchFamily="2" charset="-95"/>
                <a:ea typeface="Aka-AcidGR-DiaryGirl" pitchFamily="2" charset="-95"/>
              </a:rPr>
              <a:t>Η θεά Ίρις ήταν και αγγελιοφόρος των θεών, κυρίως του Δία και της Ήρας. </a:t>
            </a:r>
          </a:p>
          <a:p>
            <a:pPr algn="ctr"/>
            <a:r>
              <a:rPr lang="el-GR" sz="3200" b="1" dirty="0" smtClean="0">
                <a:latin typeface="Aka-AcidGR-DiaryGirl" pitchFamily="2" charset="-95"/>
                <a:ea typeface="Aka-AcidGR-DiaryGirl" pitchFamily="2" charset="-95"/>
              </a:rPr>
              <a:t>Ποιος άλλος θεός ήταν αγγελιοφόρος;</a:t>
            </a:r>
            <a:endParaRPr lang="el-GR" sz="32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8991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ainbow2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69857" cy="685800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857224" y="628652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Aka-AcidGR-Chubby" pitchFamily="2" charset="-95"/>
                <a:ea typeface="Aka-AcidGR-Chubby" pitchFamily="2" charset="-95"/>
              </a:rPr>
              <a:t>Ακούμε το «Ουράνιο τόξο» από την παιδική χορωδία Σπύρου Λάμπρου</a:t>
            </a:r>
            <a:endParaRPr lang="el-GR" sz="2400" b="1" dirty="0"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7849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OCTOPUS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9436"/>
            <a:ext cx="2520280" cy="192940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203848" y="59436"/>
            <a:ext cx="4248472" cy="1643050"/>
          </a:xfrm>
          <a:prstGeom prst="wedgeRoundRectCallout">
            <a:avLst>
              <a:gd name="adj1" fmla="val -77572"/>
              <a:gd name="adj2" fmla="val -6132"/>
              <a:gd name="adj3" fmla="val 16667"/>
            </a:avLst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spc="6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Μπορείτε να βάλετε τις εικόνες στη σωστή θέση;</a:t>
            </a:r>
            <a:endParaRPr lang="el-GR" sz="3600" spc="6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8768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03" y="383572"/>
            <a:ext cx="1615135" cy="1444762"/>
          </a:xfrm>
          <a:prstGeom prst="rect">
            <a:avLst/>
          </a:prstGeom>
        </p:spPr>
      </p:pic>
      <p:sp>
        <p:nvSpPr>
          <p:cNvPr id="7" name="4 - Επεξήγηση με στρογγυλεμένο παραλληλόγραμμο"/>
          <p:cNvSpPr/>
          <p:nvPr/>
        </p:nvSpPr>
        <p:spPr>
          <a:xfrm>
            <a:off x="539552" y="53797"/>
            <a:ext cx="3563888" cy="1774537"/>
          </a:xfrm>
          <a:prstGeom prst="wedgeRoundRectCallout">
            <a:avLst>
              <a:gd name="adj1" fmla="val 56917"/>
              <a:gd name="adj2" fmla="val -4605"/>
              <a:gd name="adj3" fmla="val 16667"/>
            </a:avLst>
          </a:pr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spc="600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Διαβάζουμε όλοι μαζί.</a:t>
            </a:r>
            <a:endParaRPr lang="el-GR" sz="4000" spc="600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7368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1143000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ChemyRetro" pitchFamily="50" charset="0"/>
              </a:rPr>
              <a:t>Διαβάζουμε με ρόλους.</a:t>
            </a:r>
            <a:endParaRPr lang="el-GR" sz="3200" dirty="0">
              <a:latin typeface="ChemyRetro" pitchFamily="50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-1"/>
            <a:ext cx="2714612" cy="18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witch-hat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01555"/>
            <a:ext cx="1785950" cy="162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6720" y="1785902"/>
            <a:ext cx="91907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kyria anti8e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101457"/>
            <a:ext cx="1560206" cy="178592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0" y="0"/>
            <a:ext cx="7164288" cy="1772816"/>
          </a:xfrm>
          <a:prstGeom prst="wedgeRoundRectCallout">
            <a:avLst>
              <a:gd name="adj1" fmla="val 56133"/>
              <a:gd name="adj2" fmla="val -17808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Μπορείς να βρεις τις αντίθετες λέξεις από αυτές που κύκλωσα;</a:t>
            </a:r>
            <a:endParaRPr lang="el-GR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143504" y="2285992"/>
            <a:ext cx="2286016" cy="500066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1357290" y="5857892"/>
            <a:ext cx="2286016" cy="500066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1428728" y="2714620"/>
            <a:ext cx="1857388" cy="500066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7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86867" y="2213968"/>
            <a:ext cx="83567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</a:t>
            </a:r>
            <a:r>
              <a:rPr lang="el-GR" sz="48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ολύχρωμος≠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μονόχρωμος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71878" y="3571876"/>
            <a:ext cx="879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τεράστιος≠μικρούτσικος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38551" y="5143512"/>
            <a:ext cx="77780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διαφορετικά</a:t>
            </a:r>
            <a:r>
              <a:rPr lang="el-GR" sz="6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≠</a:t>
            </a:r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ίδια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7" name="6 - Εικόνα" descr="kyria anti8et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8088" y="236141"/>
            <a:ext cx="1560206" cy="17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1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445</Words>
  <Application>Microsoft Office PowerPoint</Application>
  <PresentationFormat>Προβολή στην οθόνη (4:3)</PresentationFormat>
  <Paragraphs>120</Paragraphs>
  <Slides>45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Θέμα του Office</vt:lpstr>
      <vt:lpstr>Μπλε όνειρα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Διαβάζουμε με ρόλους.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Μπ       μπ </vt:lpstr>
      <vt:lpstr>Σκάμε το μπαλόνι. Κάθε φορά που ακούμε λέξη με μπ φωνάζουμε μπουμ!</vt:lpstr>
      <vt:lpstr>Παρουσίαση του PowerPoint</vt:lpstr>
      <vt:lpstr>Παρουσίαση του PowerPoint</vt:lpstr>
      <vt:lpstr>Δουλεύουμε σε ομάδες και αντικαθιστούμε τις λέξεις του κειμένου με μπ με άλλες λέξεις με μπ. Κερδίζει η ομάδα με το πιο πρωτότυπο και αστείο κείμενο!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Μπλε όνειρα</vt:lpstr>
      <vt:lpstr>Διαβάζουμε.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Μπλε όνειρα</dc:title>
  <dc:creator>Ιωάννα</dc:creator>
  <cp:lastModifiedBy>Ιωάννα</cp:lastModifiedBy>
  <cp:revision>18</cp:revision>
  <dcterms:created xsi:type="dcterms:W3CDTF">2015-02-14T11:03:09Z</dcterms:created>
  <dcterms:modified xsi:type="dcterms:W3CDTF">2016-02-15T17:17:21Z</dcterms:modified>
</cp:coreProperties>
</file>