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6" r:id="rId18"/>
    <p:sldId id="277" r:id="rId19"/>
    <p:sldId id="278" r:id="rId20"/>
    <p:sldId id="279" r:id="rId21"/>
    <p:sldId id="285" r:id="rId22"/>
    <p:sldId id="286" r:id="rId23"/>
    <p:sldId id="287" r:id="rId24"/>
    <p:sldId id="288" r:id="rId25"/>
    <p:sldId id="289" r:id="rId26"/>
    <p:sldId id="291" r:id="rId27"/>
    <p:sldId id="293" r:id="rId28"/>
    <p:sldId id="295" r:id="rId29"/>
    <p:sldId id="297" r:id="rId30"/>
    <p:sldId id="299" r:id="rId31"/>
    <p:sldId id="298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00"/>
    <a:srgbClr val="FF00FF"/>
    <a:srgbClr val="66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D79E2-A4B7-4D91-8439-0D831011FA11}" type="datetimeFigureOut">
              <a:rPr lang="el-GR" smtClean="0"/>
              <a:t>17/2/2016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A1C0B-036C-4DCD-94CB-5E063D461F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835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Τι είδαν χτες τα παιδιά; Τι αποφάσισαν να ζωγραφίσουν; Τι θα φέρει ο Πέτρος και τι ο Άρης;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1C0B-036C-4DCD-94CB-5E063D461FF5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3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1C0B-036C-4DCD-94CB-5E063D461FF5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26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2702F-2909-4A60-9763-F8FC258476B0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aksiasterati.blogspot.g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F:\a%20ta3h\glwssa\5.%20&#931;&#954;&#945;&#957;&#964;&#945;&#955;&#953;&#949;&#962;\&#956;&#949;%20&#960;&#953;&#957;&#949;&#955;&#945;%20&#954;&#945;&#953;%20&#966;&#945;&#957;&#964;&#945;&#963;&#953;&#945;\2&#951;%20&#956;&#949;&#961;&#945;\&#924;&#960;&#955;&#949;%20&#972;&#957;&#949;&#953;&#961;&#945;...%20&#915;&#955;&#974;&#963;&#963;&#945;%20&#913;%20&#916;&#951;&#956;&#959;&#964;&#953;&#954;&#959;&#973;%20(&#956;&#960;,&#957;&#964;)%20-%20YouTube.flv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9512" y="2492896"/>
            <a:ext cx="8284961" cy="1470025"/>
          </a:xfrm>
        </p:spPr>
        <p:txBody>
          <a:bodyPr>
            <a:noAutofit/>
          </a:bodyPr>
          <a:lstStyle/>
          <a:p>
            <a:r>
              <a:rPr lang="el-GR" sz="6000" dirty="0" smtClean="0">
                <a:latin typeface="Comiccity" pitchFamily="2" charset="0"/>
              </a:rPr>
              <a:t>Με πινέλα και φαντασία</a:t>
            </a:r>
            <a:endParaRPr lang="el-GR" sz="6000" dirty="0">
              <a:latin typeface="Comiccity" pitchFamily="2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432343" y="4661384"/>
            <a:ext cx="4136504" cy="1849760"/>
          </a:xfrm>
        </p:spPr>
        <p:txBody>
          <a:bodyPr>
            <a:normAutofit/>
          </a:bodyPr>
          <a:lstStyle/>
          <a:p>
            <a:r>
              <a:rPr lang="el-GR" sz="5400" dirty="0" smtClean="0">
                <a:latin typeface="ChemyRetro" pitchFamily="50" charset="0"/>
              </a:rPr>
              <a:t>Ντ</a:t>
            </a:r>
            <a:endParaRPr lang="el-GR" sz="5400" dirty="0">
              <a:latin typeface="ChemyRetro" pitchFamily="50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3047"/>
            <a:ext cx="7562131" cy="259827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2013223" cy="2722104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2188377" y="6516052"/>
            <a:ext cx="6992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</a:rPr>
              <a:t>Χατσίκου</a:t>
            </a:r>
            <a:r>
              <a:rPr lang="el-GR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</a:rPr>
              <a:t> Ιωάννα </a:t>
            </a:r>
            <a:r>
              <a:rPr lang="el-GR" u="sng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  <a:hlinkClick r:id="rId4"/>
              </a:rPr>
              <a:t>http://taksiasterati.blogspot.gr</a:t>
            </a:r>
            <a:r>
              <a:rPr lang="el-GR" u="sng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</a:rPr>
              <a:t> </a:t>
            </a:r>
            <a:endParaRPr lang="el-GR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latin typeface="ChemyRetro" pitchFamily="50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03750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0"/>
            <a:ext cx="2857489" cy="15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imagesCAWZUSQZ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754" r="42753" b="53074"/>
          <a:stretch>
            <a:fillRect/>
          </a:stretch>
        </p:blipFill>
        <p:spPr>
          <a:xfrm rot="3453280">
            <a:off x="5871196" y="-219681"/>
            <a:ext cx="474925" cy="1812615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1500166" y="3500438"/>
            <a:ext cx="1357322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3857620" y="5643578"/>
            <a:ext cx="1357322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6286512" y="5072074"/>
            <a:ext cx="1357322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6572264" y="3500438"/>
            <a:ext cx="1357322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3143240" y="6143620"/>
            <a:ext cx="178595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1785918" y="3571876"/>
            <a:ext cx="428628" cy="571504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7000892" y="3571876"/>
            <a:ext cx="428628" cy="571504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6786578" y="5143512"/>
            <a:ext cx="428628" cy="571504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3643306" y="6286496"/>
            <a:ext cx="428628" cy="571504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4286248" y="5715016"/>
            <a:ext cx="428628" cy="571504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-1" y="0"/>
            <a:ext cx="4932039" cy="137325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Κυκλώνουμε όλες τις λέξεις με ντ και βάφουμε κόκκινο το ντ.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1" animBg="1"/>
      <p:bldP spid="10" grpId="0" animBg="1"/>
      <p:bldP spid="11" grpId="0" animBg="1"/>
      <p:bldP spid="12" grpId="1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03750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0"/>
            <a:ext cx="2857489" cy="15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kyria anti8e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14290"/>
            <a:ext cx="1170132" cy="1285860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0" y="0"/>
            <a:ext cx="5000628" cy="1500150"/>
          </a:xfrm>
          <a:prstGeom prst="wedgeRoundRectCallout">
            <a:avLst>
              <a:gd name="adj1" fmla="val 59310"/>
              <a:gd name="adj2" fmla="val -10210"/>
              <a:gd name="adj3" fmla="val 16667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chemeClr val="tx1"/>
                  </a:solidFill>
                </a:ln>
                <a:latin typeface="Comiccity" pitchFamily="2" charset="0"/>
              </a:rPr>
              <a:t>Μπορείς να βρεις μια αντίθετη λέξη για κάθε λέξη που κύκλωσα;</a:t>
            </a:r>
            <a:endParaRPr lang="el-GR" sz="3200" b="1" dirty="0">
              <a:ln>
                <a:solidFill>
                  <a:schemeClr val="tx1"/>
                </a:solidFill>
              </a:ln>
              <a:latin typeface="Comiccity" pitchFamily="2" charset="0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5786446" y="3000372"/>
            <a:ext cx="1357322" cy="71438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6215074" y="5000636"/>
            <a:ext cx="1571636" cy="71438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3786182" y="5643578"/>
            <a:ext cx="1357322" cy="71438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6600" b="1" dirty="0" err="1" smtClean="0">
                <a:latin typeface="Aka-AcidGR-DiaryGirl" pitchFamily="2" charset="-95"/>
                <a:ea typeface="Aka-AcidGR-DiaryGirl" pitchFamily="2" charset="-95"/>
              </a:rPr>
              <a:t>μεγάλη≠μικρή</a:t>
            </a:r>
            <a:endParaRPr lang="el-GR" sz="6600" b="1" dirty="0" smtClean="0">
              <a:latin typeface="Aka-AcidGR-DiaryGirl" pitchFamily="2" charset="-95"/>
              <a:ea typeface="Aka-AcidGR-DiaryGirl" pitchFamily="2" charset="-95"/>
            </a:endParaRPr>
          </a:p>
          <a:p>
            <a:pPr>
              <a:buNone/>
            </a:pPr>
            <a:r>
              <a:rPr lang="el-GR" sz="6600" b="1" dirty="0" smtClean="0">
                <a:latin typeface="Aka-AcidGR-DiaryGirl" pitchFamily="2" charset="-95"/>
                <a:ea typeface="Aka-AcidGR-DiaryGirl" pitchFamily="2" charset="-95"/>
              </a:rPr>
              <a:t>παντού </a:t>
            </a:r>
            <a:r>
              <a:rPr lang="el-GR" sz="6600" b="1" dirty="0" err="1" smtClean="0">
                <a:latin typeface="Aka-AcidGR-DiaryGirl" pitchFamily="2" charset="-95"/>
                <a:ea typeface="Aka-AcidGR-DiaryGirl" pitchFamily="2" charset="-95"/>
              </a:rPr>
              <a:t>≠πουθενά</a:t>
            </a:r>
            <a:endParaRPr lang="el-GR" sz="6600" b="1" dirty="0" smtClean="0">
              <a:latin typeface="Aka-AcidGR-DiaryGirl" pitchFamily="2" charset="-95"/>
              <a:ea typeface="Aka-AcidGR-DiaryGirl" pitchFamily="2" charset="-95"/>
            </a:endParaRPr>
          </a:p>
          <a:p>
            <a:pPr>
              <a:buNone/>
            </a:pPr>
            <a:r>
              <a:rPr lang="el-GR" sz="6600" b="1" dirty="0" err="1" smtClean="0">
                <a:latin typeface="Aka-AcidGR-DiaryGirl" pitchFamily="2" charset="-95"/>
                <a:ea typeface="Aka-AcidGR-DiaryGirl" pitchFamily="2" charset="-95"/>
              </a:rPr>
              <a:t>χοντρά≠λεπτά</a:t>
            </a:r>
            <a:endParaRPr lang="el-GR" sz="66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Εικόνα" descr="kyria anti8e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70" y="0"/>
            <a:ext cx="2500330" cy="274761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491" y="1428736"/>
            <a:ext cx="903750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0"/>
            <a:ext cx="2857489" cy="15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Sketch-Royalty-Clipart-Image-Science-Professor-e13321663765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14290"/>
            <a:ext cx="1071538" cy="1320011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0" y="-1"/>
            <a:ext cx="5000628" cy="1534301"/>
          </a:xfrm>
          <a:prstGeom prst="wedgeRoundRectCallout">
            <a:avLst>
              <a:gd name="adj1" fmla="val 59310"/>
              <a:gd name="adj2" fmla="val -10210"/>
              <a:gd name="adj3" fmla="val 16667"/>
            </a:avLst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city" pitchFamily="2" charset="0"/>
              </a:rPr>
              <a:t>Μπορείς να βρεις μια συνώνυμη λέξη για κάθε λέξη που κύκλωσα;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city" pitchFamily="2" charset="0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6572264" y="3429000"/>
            <a:ext cx="1643074" cy="714380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3929058" y="5643578"/>
            <a:ext cx="1357322" cy="714380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14290"/>
            <a:ext cx="865819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8000" b="1" dirty="0" smtClean="0">
                <a:latin typeface="Aka-AcidGR-DiaryGirl" pitchFamily="2" charset="-95"/>
                <a:ea typeface="Aka-AcidGR-DiaryGirl" pitchFamily="2" charset="-95"/>
              </a:rPr>
              <a:t>μάντρα= τοίχος</a:t>
            </a:r>
          </a:p>
          <a:p>
            <a:pPr>
              <a:buNone/>
            </a:pPr>
            <a:r>
              <a:rPr lang="el-GR" sz="8000" b="1" dirty="0" smtClean="0">
                <a:latin typeface="Aka-AcidGR-DiaryGirl" pitchFamily="2" charset="-95"/>
                <a:ea typeface="Aka-AcidGR-DiaryGirl" pitchFamily="2" charset="-95"/>
              </a:rPr>
              <a:t>χοντρός= παχύς</a:t>
            </a:r>
            <a:endParaRPr lang="el-GR" sz="80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Εικόνα" descr="Sketch-Royalty-Clipart-Image-Science-Professor-e13321663765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953889"/>
            <a:ext cx="2357454" cy="290411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903750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0"/>
            <a:ext cx="2857489" cy="15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confus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77" y="41897"/>
            <a:ext cx="857256" cy="1500149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835696" y="0"/>
            <a:ext cx="5256584" cy="1428736"/>
          </a:xfrm>
          <a:prstGeom prst="wedgeRoundRectCallout">
            <a:avLst>
              <a:gd name="adj1" fmla="val -57067"/>
              <a:gd name="adj2" fmla="val -12332"/>
              <a:gd name="adj3" fmla="val 16667"/>
            </a:avLst>
          </a:prstGeom>
          <a:solidFill>
            <a:srgbClr val="00B0F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Από πού να αρχίσω; Θα διαβάσετε μαζί μου;</a:t>
            </a:r>
            <a:endParaRPr lang="el-GR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Δεξιό βέλος"/>
          <p:cNvSpPr/>
          <p:nvPr/>
        </p:nvSpPr>
        <p:spPr>
          <a:xfrm>
            <a:off x="214282" y="2428868"/>
            <a:ext cx="1214446" cy="642942"/>
          </a:xfrm>
          <a:prstGeom prst="rightArrow">
            <a:avLst/>
          </a:prstGeom>
          <a:solidFill>
            <a:srgbClr val="FF00FF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6 - Δεξιό βέλος"/>
          <p:cNvSpPr/>
          <p:nvPr/>
        </p:nvSpPr>
        <p:spPr>
          <a:xfrm>
            <a:off x="214282" y="5143512"/>
            <a:ext cx="1214446" cy="642942"/>
          </a:xfrm>
          <a:prstGeom prst="rightArrow">
            <a:avLst/>
          </a:prstGeom>
          <a:solidFill>
            <a:srgbClr val="FF00FF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6 - Δεξιό βέλος"/>
          <p:cNvSpPr/>
          <p:nvPr/>
        </p:nvSpPr>
        <p:spPr>
          <a:xfrm>
            <a:off x="0" y="3500438"/>
            <a:ext cx="1428760" cy="642942"/>
          </a:xfrm>
          <a:prstGeom prst="rightArrow">
            <a:avLst/>
          </a:prstGeom>
          <a:solidFill>
            <a:srgbClr val="FF00FF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6 - Δεξιό βέλος"/>
          <p:cNvSpPr/>
          <p:nvPr/>
        </p:nvSpPr>
        <p:spPr>
          <a:xfrm>
            <a:off x="214282" y="6215058"/>
            <a:ext cx="1214446" cy="642942"/>
          </a:xfrm>
          <a:prstGeom prst="rightArrow">
            <a:avLst/>
          </a:prstGeom>
          <a:solidFill>
            <a:srgbClr val="FF00FF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Επεξήγηση με στρογγυλεμένο παραλληλόγραμμο"/>
          <p:cNvSpPr/>
          <p:nvPr/>
        </p:nvSpPr>
        <p:spPr>
          <a:xfrm>
            <a:off x="3131840" y="2276872"/>
            <a:ext cx="5643602" cy="2305918"/>
          </a:xfrm>
          <a:prstGeom prst="wedgeRoundRectCallout">
            <a:avLst>
              <a:gd name="adj1" fmla="val -56465"/>
              <a:gd name="adj2" fmla="val 8344"/>
              <a:gd name="adj3" fmla="val 16667"/>
            </a:avLst>
          </a:prstGeom>
          <a:solidFill>
            <a:schemeClr val="accent6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hemyRetro" pitchFamily="50" charset="0"/>
              </a:rPr>
              <a:t>Τι μπορεί να ζωγράφισαν τα παιδιά;</a:t>
            </a:r>
            <a:endParaRPr lang="el-GR" sz="3600" b="1" dirty="0">
              <a:latin typeface="ChemyRetro" pitchFamily="50" charset="0"/>
            </a:endParaRPr>
          </a:p>
        </p:txBody>
      </p:sp>
      <p:pic>
        <p:nvPicPr>
          <p:cNvPr id="5" name="7 - Θέση περιεχομένου" descr="bee-clipart-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062426"/>
            <a:ext cx="2437016" cy="242889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086935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392905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324281" y="2714620"/>
            <a:ext cx="6760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ντ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643438" y="2730997"/>
            <a:ext cx="6760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ντ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072198" y="3643314"/>
            <a:ext cx="6760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ντ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214546" y="3643314"/>
            <a:ext cx="6760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ντ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357686" y="5429264"/>
            <a:ext cx="6760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ντ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071670" y="5429264"/>
            <a:ext cx="6760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ντ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412" cy="682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5715008" y="1142984"/>
            <a:ext cx="2857520" cy="2643206"/>
          </a:xfrm>
          <a:prstGeom prst="wedgeRoundRectCallout">
            <a:avLst>
              <a:gd name="adj1" fmla="val -17572"/>
              <a:gd name="adj2" fmla="val 696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latin typeface="ChemyRetro" pitchFamily="50" charset="0"/>
              </a:rPr>
              <a:t>Τι βλέπουμε στον πίνακα; </a:t>
            </a:r>
            <a:endParaRPr lang="el-GR" sz="3600" b="1" dirty="0">
              <a:ln>
                <a:solidFill>
                  <a:schemeClr val="tx1"/>
                </a:solidFill>
              </a:ln>
              <a:latin typeface="ChemyRetro" pitchFamily="50" charset="0"/>
            </a:endParaRPr>
          </a:p>
        </p:txBody>
      </p:sp>
      <p:pic>
        <p:nvPicPr>
          <p:cNvPr id="6" name="7 - Θέση περιεχομένου" descr="bee-clipart-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86512" y="4500570"/>
            <a:ext cx="2150308" cy="2143140"/>
          </a:xfrm>
          <a:prstGeom prst="rect">
            <a:avLst/>
          </a:prstGeom>
        </p:spPr>
      </p:pic>
      <p:sp>
        <p:nvSpPr>
          <p:cNvPr id="7" name="4 - Επεξήγηση με στρογγυλεμένο παραλληλόγραμμο"/>
          <p:cNvSpPr/>
          <p:nvPr/>
        </p:nvSpPr>
        <p:spPr>
          <a:xfrm>
            <a:off x="5719200" y="1154816"/>
            <a:ext cx="2857520" cy="2643206"/>
          </a:xfrm>
          <a:prstGeom prst="wedgeRoundRectCallout">
            <a:avLst>
              <a:gd name="adj1" fmla="val -17572"/>
              <a:gd name="adj2" fmla="val 69642"/>
              <a:gd name="adj3" fmla="val 166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Ποιος είναι ο τίτλος του; </a:t>
            </a:r>
            <a:endParaRPr lang="el-GR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myRetro" pitchFamily="50" charset="0"/>
            </a:endParaRPr>
          </a:p>
        </p:txBody>
      </p:sp>
      <p:sp>
        <p:nvSpPr>
          <p:cNvPr id="8" name="4 - Επεξήγηση με στρογγυλεμένο παραλληλόγραμμο"/>
          <p:cNvSpPr/>
          <p:nvPr/>
        </p:nvSpPr>
        <p:spPr>
          <a:xfrm>
            <a:off x="5562608" y="1154816"/>
            <a:ext cx="3162320" cy="2643206"/>
          </a:xfrm>
          <a:prstGeom prst="wedgeRoundRectCallout">
            <a:avLst>
              <a:gd name="adj1" fmla="val -17572"/>
              <a:gd name="adj2" fmla="val 69642"/>
              <a:gd name="adj3" fmla="val 16667"/>
            </a:avLst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Ποιος ο </a:t>
            </a:r>
            <a:r>
              <a:rPr lang="el-GR" sz="44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καλλιτέ</a:t>
            </a:r>
            <a:r>
              <a:rPr lang="el-GR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-</a:t>
            </a:r>
            <a:r>
              <a:rPr lang="el-GR" sz="44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χνης</a:t>
            </a:r>
            <a:r>
              <a:rPr lang="el-GR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;</a:t>
            </a:r>
            <a:endParaRPr lang="el-GR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myRetro" pitchFamily="50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412" cy="682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5220072" y="571480"/>
            <a:ext cx="3281018" cy="1928826"/>
          </a:xfrm>
          <a:prstGeom prst="wedgeRoundRectCallout">
            <a:avLst>
              <a:gd name="adj1" fmla="val -13856"/>
              <a:gd name="adj2" fmla="val 77543"/>
              <a:gd name="adj3" fmla="val 16667"/>
            </a:avLst>
          </a:prstGeom>
          <a:solidFill>
            <a:srgbClr val="99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Τι σημαίνει παρθένο δάσος;</a:t>
            </a:r>
            <a:endParaRPr lang="el-GR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myRetro" pitchFamily="50" charset="0"/>
            </a:endParaRPr>
          </a:p>
        </p:txBody>
      </p:sp>
      <p:pic>
        <p:nvPicPr>
          <p:cNvPr id="6" name="7 - Θέση περιεχομένου" descr="bee-clipart-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62848" flipH="1">
            <a:off x="6259705" y="3332417"/>
            <a:ext cx="2150308" cy="214314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t="-11665" b="-11665"/>
          <a:stretch>
            <a:fillRect/>
          </a:stretch>
        </p:blipFill>
        <p:spPr bwMode="auto">
          <a:xfrm>
            <a:off x="0" y="-1139825"/>
            <a:ext cx="9144000" cy="883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 - Θέση περιεχομένου" descr="microphone-clip-art_41497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444895" y="659177"/>
            <a:ext cx="2032733" cy="714379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142976" y="0"/>
            <a:ext cx="4929222" cy="1000108"/>
          </a:xfrm>
          <a:prstGeom prst="wedgeRoundRectCallout">
            <a:avLst>
              <a:gd name="adj1" fmla="val -58505"/>
              <a:gd name="adj2" fmla="val 16082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latin typeface="Comiccity" pitchFamily="2" charset="0"/>
              </a:rPr>
              <a:t>Ο δημοσιογράφος περιγράφει τι συνέβη στο προηγούμενο κείμενο.</a:t>
            </a:r>
            <a:endParaRPr lang="el-GR" sz="2400" b="1" dirty="0">
              <a:latin typeface="Comiccity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1827" y="0"/>
            <a:ext cx="51821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0" y="714356"/>
            <a:ext cx="3357555" cy="1928826"/>
          </a:xfrm>
          <a:prstGeom prst="wedgeRoundRectCallout">
            <a:avLst>
              <a:gd name="adj1" fmla="val -17572"/>
              <a:gd name="adj2" fmla="val 69642"/>
              <a:gd name="adj3" fmla="val 16667"/>
            </a:avLst>
          </a:prstGeom>
          <a:solidFill>
            <a:schemeClr val="accent3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Τι βλέπουμε σε αυτόν τον πίνακα;</a:t>
            </a:r>
            <a:endParaRPr lang="el-GR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myRetro" pitchFamily="50" charset="0"/>
            </a:endParaRPr>
          </a:p>
        </p:txBody>
      </p:sp>
      <p:pic>
        <p:nvPicPr>
          <p:cNvPr id="6" name="7 - Θέση περιεχομένου" descr="bee-clipart-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62848">
            <a:off x="608751" y="3396106"/>
            <a:ext cx="1637494" cy="1632035"/>
          </a:xfrm>
          <a:prstGeom prst="rect">
            <a:avLst/>
          </a:prstGeom>
        </p:spPr>
      </p:pic>
      <p:sp>
        <p:nvSpPr>
          <p:cNvPr id="7" name="4 - Επεξήγηση με στρογγυλεμένο παραλληλόγραμμο"/>
          <p:cNvSpPr/>
          <p:nvPr/>
        </p:nvSpPr>
        <p:spPr>
          <a:xfrm>
            <a:off x="0" y="-27384"/>
            <a:ext cx="4211960" cy="3071834"/>
          </a:xfrm>
          <a:prstGeom prst="wedgeRoundRectCallout">
            <a:avLst>
              <a:gd name="adj1" fmla="val 8541"/>
              <a:gd name="adj2" fmla="val 64681"/>
              <a:gd name="adj3" fmla="val 16667"/>
            </a:avLst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Ποιος είναι ο τίτλος του πίνακα και ποιος ο καλλιτέχνης που τον έφτιαξε;</a:t>
            </a:r>
            <a:endParaRPr lang="el-GR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myRetro" pitchFamily="50" charset="0"/>
            </a:endParaRPr>
          </a:p>
        </p:txBody>
      </p:sp>
      <p:sp>
        <p:nvSpPr>
          <p:cNvPr id="8" name="4 - Επεξήγηση με στρογγυλεμένο παραλληλόγραμμο"/>
          <p:cNvSpPr/>
          <p:nvPr/>
        </p:nvSpPr>
        <p:spPr>
          <a:xfrm>
            <a:off x="-63846" y="-27384"/>
            <a:ext cx="4275805" cy="3071834"/>
          </a:xfrm>
          <a:prstGeom prst="wedgeRoundRectCallout">
            <a:avLst>
              <a:gd name="adj1" fmla="val 8803"/>
              <a:gd name="adj2" fmla="val 63689"/>
              <a:gd name="adj3" fmla="val 16667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Μήπως ξέρουμε κάποια ιστορία για την Κνωσό;</a:t>
            </a:r>
            <a:endParaRPr lang="el-GR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myRetro" pitchFamily="50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64"/>
            <a:ext cx="9144000" cy="673280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6600" dirty="0" smtClean="0">
                <a:latin typeface="ChemyRetro" pitchFamily="50" charset="0"/>
              </a:rPr>
              <a:t>Με πινέλα και φαντασία</a:t>
            </a:r>
            <a:endParaRPr lang="el-GR" sz="6600" dirty="0">
              <a:latin typeface="ChemyRetro" pitchFamily="50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995936" y="3933056"/>
            <a:ext cx="3808512" cy="1752600"/>
          </a:xfrm>
        </p:spPr>
        <p:txBody>
          <a:bodyPr>
            <a:normAutofit/>
          </a:bodyPr>
          <a:lstStyle/>
          <a:p>
            <a:r>
              <a:rPr lang="el-GR" sz="4400" dirty="0" smtClean="0">
                <a:latin typeface="Aka-AcidGR-Curly" pitchFamily="2" charset="-95"/>
                <a:ea typeface="Aka-AcidGR-Curly" pitchFamily="2" charset="-95"/>
              </a:rPr>
              <a:t>Τετράδιο εργασιών</a:t>
            </a:r>
          </a:p>
        </p:txBody>
      </p:sp>
    </p:spTree>
    <p:extLst>
      <p:ext uri="{BB962C8B-B14F-4D97-AF65-F5344CB8AC3E}">
        <p14:creationId xmlns:p14="http://schemas.microsoft.com/office/powerpoint/2010/main" val="791454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8224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0"/>
            <a:ext cx="5000660" cy="68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Corn-Clipart-1779913.jpg"/>
          <p:cNvPicPr>
            <a:picLocks noChangeAspect="1"/>
          </p:cNvPicPr>
          <p:nvPr/>
        </p:nvPicPr>
        <p:blipFill>
          <a:blip r:embed="rId3"/>
          <a:srcRect l="2159" t="1852" r="2849" b="1851"/>
          <a:stretch>
            <a:fillRect/>
          </a:stretch>
        </p:blipFill>
        <p:spPr>
          <a:xfrm>
            <a:off x="285720" y="2924944"/>
            <a:ext cx="3143272" cy="3714776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285720" y="214290"/>
            <a:ext cx="3494192" cy="2000264"/>
          </a:xfrm>
          <a:prstGeom prst="wedgeRoundRectCallout">
            <a:avLst>
              <a:gd name="adj1" fmla="val -10034"/>
              <a:gd name="adj2" fmla="val 66720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Τι βλέπουμε εδώ;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7850957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52" y="908720"/>
            <a:ext cx="8945133" cy="194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Corn-Clipart-1779913.jpg"/>
          <p:cNvPicPr>
            <a:picLocks noChangeAspect="1"/>
          </p:cNvPicPr>
          <p:nvPr/>
        </p:nvPicPr>
        <p:blipFill>
          <a:blip r:embed="rId3"/>
          <a:srcRect l="2159" t="1852" r="2849" b="1851"/>
          <a:stretch>
            <a:fillRect/>
          </a:stretch>
        </p:blipFill>
        <p:spPr>
          <a:xfrm>
            <a:off x="6500826" y="3643314"/>
            <a:ext cx="2000264" cy="2363948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285852" y="3857628"/>
            <a:ext cx="2214578" cy="2000264"/>
          </a:xfrm>
          <a:prstGeom prst="wedgeRoundRectCallout">
            <a:avLst>
              <a:gd name="adj1" fmla="val 159573"/>
              <a:gd name="adj2" fmla="val -24005"/>
              <a:gd name="adj3" fmla="val 16667"/>
            </a:avLst>
          </a:prstGeom>
          <a:solidFill>
            <a:srgbClr val="99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Αυτό τι είναι;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7" name="5 - Επεξήγηση με στρογγυλεμένο παραλληλόγραμμο"/>
          <p:cNvSpPr/>
          <p:nvPr/>
        </p:nvSpPr>
        <p:spPr>
          <a:xfrm>
            <a:off x="251520" y="3846539"/>
            <a:ext cx="5472608" cy="2359259"/>
          </a:xfrm>
          <a:prstGeom prst="wedgeRoundRectCallout">
            <a:avLst>
              <a:gd name="adj1" fmla="val 62865"/>
              <a:gd name="adj2" fmla="val -24005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Αν </a:t>
            </a:r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η </a:t>
            </a:r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ντουλάπα είναι από πέτρα πώς θα λεγόταν;</a:t>
            </a:r>
            <a:endParaRPr lang="el-GR" sz="4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9654444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693079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Corn-Clipart-1779913.jpg"/>
          <p:cNvPicPr>
            <a:picLocks noChangeAspect="1"/>
          </p:cNvPicPr>
          <p:nvPr/>
        </p:nvPicPr>
        <p:blipFill>
          <a:blip r:embed="rId3" cstate="print"/>
          <a:srcRect l="2159" t="1852" r="2849" b="1851"/>
          <a:stretch>
            <a:fillRect/>
          </a:stretch>
        </p:blipFill>
        <p:spPr>
          <a:xfrm>
            <a:off x="7358082" y="4643446"/>
            <a:ext cx="1335341" cy="157813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14282" y="4149080"/>
            <a:ext cx="6286512" cy="2137440"/>
          </a:xfrm>
          <a:prstGeom prst="wedgeRoundRectCallout">
            <a:avLst>
              <a:gd name="adj1" fmla="val 59141"/>
              <a:gd name="adj2" fmla="val 10825"/>
              <a:gd name="adj3" fmla="val 16667"/>
            </a:avLst>
          </a:prstGeom>
          <a:solidFill>
            <a:srgbClr val="660066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Πού θα πάμε αν ακολουθήσουμε την πινακίδα; Προς τα πού πρέπει να στρίψουμε;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511054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66596"/>
            <a:ext cx="8229600" cy="1143000"/>
          </a:xfrm>
        </p:spPr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080"/>
            <a:ext cx="9144001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990003" y="2965831"/>
            <a:ext cx="29241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ντουλάπα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388433" y="3592396"/>
            <a:ext cx="26821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ντομάτα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281015" y="4306776"/>
            <a:ext cx="23599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κανάτα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997478" y="5251847"/>
            <a:ext cx="30235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παντελόνι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995695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pc="-150"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3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285852" y="642918"/>
            <a:ext cx="52864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none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π α π  α  γ ά  λ  ο ς</a:t>
            </a:r>
            <a:endParaRPr lang="el-GR" sz="4800" b="1" cap="none" spc="-1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085788" y="1285860"/>
            <a:ext cx="52864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π </a:t>
            </a:r>
            <a:r>
              <a:rPr lang="el-GR" sz="4800" b="1" cap="none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 ο ν τ  ι  κ  </a:t>
            </a:r>
            <a:r>
              <a:rPr lang="el-GR" sz="4800" b="1" spc="-15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ό</a:t>
            </a:r>
            <a:r>
              <a:rPr lang="el-GR" sz="4800" b="1" cap="none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l-GR" sz="4800" b="1" cap="none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ς</a:t>
            </a:r>
            <a:endParaRPr lang="el-GR" sz="4800" b="1" cap="none" spc="-1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71472" y="1928802"/>
            <a:ext cx="52864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π </a:t>
            </a:r>
            <a:r>
              <a:rPr lang="el-GR" sz="4800" b="1" cap="none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l-GR" sz="4800" b="1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α  γ ό ν ι</a:t>
            </a:r>
            <a:endParaRPr lang="el-GR" sz="4800" b="1" cap="none" spc="-1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42844" y="2571744"/>
            <a:ext cx="52864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κ ό τ  α</a:t>
            </a:r>
            <a:endParaRPr lang="el-GR" sz="4800" b="1" cap="none" spc="-1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00034" y="3240945"/>
            <a:ext cx="52864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α  ρ  ά  χ ν η</a:t>
            </a:r>
            <a:endParaRPr lang="el-GR" sz="4800" b="1" cap="none" spc="-1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42844" y="3883887"/>
            <a:ext cx="52864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γ  ά  τ  α</a:t>
            </a:r>
            <a:endParaRPr lang="el-GR" sz="4800" b="1" cap="none" spc="-1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857224" y="4500570"/>
            <a:ext cx="52864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none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 κ  ό  κ ο ρ α  ς</a:t>
            </a:r>
            <a:endParaRPr lang="el-GR" sz="4800" b="1" cap="none" spc="-1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652698" y="5153036"/>
            <a:ext cx="490542" cy="8477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none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ς</a:t>
            </a:r>
            <a:endParaRPr lang="el-GR" sz="4800" b="1" cap="none" spc="-1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4537937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85720" y="3390091"/>
            <a:ext cx="52864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γ ί γ α ν τ α </a:t>
            </a:r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ς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9207922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500174"/>
            <a:ext cx="906452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857224" y="3068960"/>
            <a:ext cx="6357982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600" b="1" spc="19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Ο</a:t>
            </a:r>
            <a:r>
              <a:rPr lang="el-GR" sz="4800" b="1" spc="19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    γίγαντας    με   το κοντό   παντελόνι.</a:t>
            </a:r>
            <a:endParaRPr lang="el-GR" sz="4800" b="1" cap="none" spc="19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0337175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-14980" b="-8066"/>
          <a:stretch>
            <a:fillRect/>
          </a:stretch>
        </p:blipFill>
        <p:spPr bwMode="auto">
          <a:xfrm>
            <a:off x="0" y="-1377950"/>
            <a:ext cx="9144000" cy="88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357158" y="0"/>
            <a:ext cx="4000528" cy="571480"/>
          </a:xfrm>
          <a:prstGeom prst="wedgeRoundRectCallout">
            <a:avLst>
              <a:gd name="adj1" fmla="val -19075"/>
              <a:gd name="adj2" fmla="val 1141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omiccity" pitchFamily="2" charset="0"/>
              </a:rPr>
              <a:t>Τι παρατηρούμε;</a:t>
            </a:r>
            <a:endParaRPr lang="el-GR" sz="3600" b="1" dirty="0">
              <a:latin typeface="Comiccity" pitchFamily="2" charset="0"/>
            </a:endParaRPr>
          </a:p>
        </p:txBody>
      </p:sp>
      <p:pic>
        <p:nvPicPr>
          <p:cNvPr id="8" name="7 - Θέση περιεχομένου" descr="bee-clipart-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571480"/>
            <a:ext cx="1218508" cy="1214446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5400" dirty="0" smtClean="0">
                <a:latin typeface="Aka-AcidGR-DiaryGirl" pitchFamily="2" charset="-95"/>
                <a:ea typeface="Aka-AcidGR-DiaryGirl" pitchFamily="2" charset="-95"/>
              </a:rPr>
              <a:t>Παίζουμε με τα αινίγματα;</a:t>
            </a:r>
            <a:endParaRPr lang="el-GR" sz="5400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Εικόνα" descr="post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68257"/>
            <a:ext cx="2943232" cy="4313855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500430" y="2357430"/>
            <a:ext cx="5392050" cy="4239922"/>
          </a:xfrm>
          <a:prstGeom prst="wedgeRoundRectCallout">
            <a:avLst>
              <a:gd name="adj1" fmla="val -66185"/>
              <a:gd name="adj2" fmla="val -21639"/>
              <a:gd name="adj3" fmla="val 16667"/>
            </a:avLst>
          </a:prstGeom>
          <a:solidFill>
            <a:srgbClr val="660066"/>
          </a:solidFill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Σε κάθε ομάδα θα μοιράσω κάποια γράμματα με γρίφους – αινίγματα. Μπορείτε να τα βρείτε;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773045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ka-AcidGR-Curly" pitchFamily="2" charset="-95"/>
                <a:ea typeface="Aka-AcidGR-Curly" pitchFamily="2" charset="-95"/>
              </a:rPr>
              <a:t>Ας ακούσουμε ένα τραγούδι με θέμα τη ζωγραφική!</a:t>
            </a:r>
            <a:endParaRPr lang="el-GR" dirty="0">
              <a:latin typeface="Aka-AcidGR-Curly" pitchFamily="2" charset="-95"/>
              <a:ea typeface="Aka-AcidGR-Curly" pitchFamily="2" charset="-95"/>
            </a:endParaRPr>
          </a:p>
        </p:txBody>
      </p:sp>
      <p:pic>
        <p:nvPicPr>
          <p:cNvPr id="5" name="4 - Θέση περιεχομένου" descr="12 coloured penci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86456" y="2428868"/>
            <a:ext cx="3257544" cy="1450867"/>
          </a:xfrm>
        </p:spPr>
      </p:pic>
      <p:sp>
        <p:nvSpPr>
          <p:cNvPr id="4" name="3 - Κουμπί ενέργειας: Ήχος">
            <a:hlinkClick r:id="rId3" action="ppaction://hlinkfile" highlightClick="1"/>
          </p:cNvPr>
          <p:cNvSpPr/>
          <p:nvPr/>
        </p:nvSpPr>
        <p:spPr>
          <a:xfrm>
            <a:off x="3214678" y="2786058"/>
            <a:ext cx="2143140" cy="164307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7 - Εικόνα" descr="crayons-for-clipart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929066"/>
            <a:ext cx="1685925" cy="2200275"/>
          </a:xfrm>
          <a:prstGeom prst="rect">
            <a:avLst/>
          </a:prstGeom>
        </p:spPr>
      </p:pic>
      <p:pic>
        <p:nvPicPr>
          <p:cNvPr id="9" name="8 - Εικόνα" descr="disney_07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08"/>
            <a:ext cx="1471816" cy="15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7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-14980" b="-8066"/>
          <a:stretch>
            <a:fillRect/>
          </a:stretch>
        </p:blipFill>
        <p:spPr bwMode="auto">
          <a:xfrm>
            <a:off x="0" y="-785842"/>
            <a:ext cx="9144000" cy="845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7 - Θέση περιεχομένου" descr="bee-clipart-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844824"/>
            <a:ext cx="1218508" cy="121444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57158" y="0"/>
            <a:ext cx="6715172" cy="1500174"/>
          </a:xfrm>
          <a:prstGeom prst="wedgeRoundRectCallout">
            <a:avLst>
              <a:gd name="adj1" fmla="val -36044"/>
              <a:gd name="adj2" fmla="val 83101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Comiccity" pitchFamily="2" charset="0"/>
              </a:rPr>
              <a:t>Ο τίτλος του σημερινού κειμένου είναι : </a:t>
            </a:r>
          </a:p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ChemyRetro" pitchFamily="50" charset="0"/>
              </a:rPr>
              <a:t>Με πινέλα και φαντασία.</a:t>
            </a:r>
            <a:r>
              <a:rPr lang="el-GR" sz="2800" b="1" dirty="0" smtClean="0">
                <a:solidFill>
                  <a:schemeClr val="tx1"/>
                </a:solidFill>
                <a:latin typeface="ChemyRetro" pitchFamily="50" charset="0"/>
              </a:rPr>
              <a:t> </a:t>
            </a:r>
          </a:p>
          <a:p>
            <a:pPr algn="ctr"/>
            <a:r>
              <a:rPr lang="el-GR" sz="2800" b="1" dirty="0" smtClean="0">
                <a:latin typeface="Comiccity" pitchFamily="2" charset="0"/>
              </a:rPr>
              <a:t>Για ποιο λόγο νομίζετε;</a:t>
            </a:r>
            <a:endParaRPr lang="el-GR" sz="2800" b="1" dirty="0">
              <a:latin typeface="Comiccity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903750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0"/>
            <a:ext cx="2857489" cy="15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7 - Θέση περιεχομένου" descr="bee-clipart-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810" y="172376"/>
            <a:ext cx="1218508" cy="1214446"/>
          </a:xfrm>
          <a:prstGeom prst="rect">
            <a:avLst/>
          </a:prstGeom>
        </p:spPr>
      </p:pic>
      <p:sp>
        <p:nvSpPr>
          <p:cNvPr id="8" name="5 - Επεξήγηση με στρογγυλεμένο παραλληλόγραμμο"/>
          <p:cNvSpPr/>
          <p:nvPr/>
        </p:nvSpPr>
        <p:spPr>
          <a:xfrm>
            <a:off x="1809666" y="188640"/>
            <a:ext cx="5066589" cy="951494"/>
          </a:xfrm>
          <a:prstGeom prst="wedgeRoundRectCallout">
            <a:avLst>
              <a:gd name="adj1" fmla="val -58632"/>
              <a:gd name="adj2" fmla="val 11025"/>
              <a:gd name="adj3" fmla="val 16667"/>
            </a:avLst>
          </a:prstGeom>
          <a:solidFill>
            <a:srgbClr val="FF0000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atin typeface="Comiccity" pitchFamily="2" charset="0"/>
              </a:rPr>
              <a:t>Ποιοι μιλάνε;</a:t>
            </a:r>
            <a:endParaRPr lang="el-GR" sz="4800" b="1" dirty="0">
              <a:latin typeface="Comiccity" pitchFamily="2" charset="0"/>
            </a:endParaRPr>
          </a:p>
        </p:txBody>
      </p:sp>
      <p:sp>
        <p:nvSpPr>
          <p:cNvPr id="7" name="5 - Επεξήγηση με στρογγυλεμένο παραλληλόγραμμο"/>
          <p:cNvSpPr/>
          <p:nvPr/>
        </p:nvSpPr>
        <p:spPr>
          <a:xfrm>
            <a:off x="1809667" y="188640"/>
            <a:ext cx="5066588" cy="951494"/>
          </a:xfrm>
          <a:prstGeom prst="wedgeRoundRectCallout">
            <a:avLst>
              <a:gd name="adj1" fmla="val -58632"/>
              <a:gd name="adj2" fmla="val 11025"/>
              <a:gd name="adj3" fmla="val 16667"/>
            </a:avLst>
          </a:prstGeom>
          <a:solidFill>
            <a:schemeClr val="accent6">
              <a:lumMod val="75000"/>
            </a:schemeClr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atin typeface="Comiccity" pitchFamily="2" charset="0"/>
              </a:rPr>
              <a:t>Ακούμε!</a:t>
            </a:r>
            <a:endParaRPr lang="el-GR" sz="4800" b="1" dirty="0">
              <a:latin typeface="Comiccity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428736"/>
            <a:ext cx="903750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0"/>
            <a:ext cx="2857489" cy="15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179512" y="34565"/>
            <a:ext cx="4000528" cy="730139"/>
          </a:xfrm>
          <a:prstGeom prst="wedgeRoundRectCallout">
            <a:avLst>
              <a:gd name="adj1" fmla="val 61481"/>
              <a:gd name="adj2" fmla="val 199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omiccity" pitchFamily="2" charset="0"/>
              </a:rPr>
              <a:t>Τι συνέβη τελικά;</a:t>
            </a:r>
            <a:endParaRPr lang="el-GR" sz="3600" b="1" dirty="0">
              <a:latin typeface="Comiccity" pitchFamily="2" charset="0"/>
            </a:endParaRPr>
          </a:p>
        </p:txBody>
      </p:sp>
      <p:pic>
        <p:nvPicPr>
          <p:cNvPr id="6" name="7 - Θέση περιεχομένου" descr="bee-clipart-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868144" y="172376"/>
            <a:ext cx="1218508" cy="1214446"/>
          </a:xfrm>
          <a:prstGeom prst="rect">
            <a:avLst/>
          </a:prstGeom>
        </p:spPr>
      </p:pic>
      <p:sp>
        <p:nvSpPr>
          <p:cNvPr id="8" name="4 - Επεξήγηση με στρογγυλεμένο παραλληλόγραμμο"/>
          <p:cNvSpPr/>
          <p:nvPr/>
        </p:nvSpPr>
        <p:spPr>
          <a:xfrm>
            <a:off x="0" y="34565"/>
            <a:ext cx="5292080" cy="1352257"/>
          </a:xfrm>
          <a:prstGeom prst="wedgeRoundRectCallout">
            <a:avLst>
              <a:gd name="adj1" fmla="val 61481"/>
              <a:gd name="adj2" fmla="val 19948"/>
              <a:gd name="adj3" fmla="val 16667"/>
            </a:avLst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omiccity" pitchFamily="2" charset="0"/>
              </a:rPr>
              <a:t>Τι είδαν την προηγούμενη τα παιδιά;</a:t>
            </a:r>
            <a:endParaRPr lang="el-GR" sz="3600" b="1" dirty="0">
              <a:latin typeface="Comiccity" pitchFamily="2" charset="0"/>
            </a:endParaRPr>
          </a:p>
        </p:txBody>
      </p:sp>
      <p:sp>
        <p:nvSpPr>
          <p:cNvPr id="9" name="4 - Επεξήγηση με στρογγυλεμένο παραλληλόγραμμο"/>
          <p:cNvSpPr/>
          <p:nvPr/>
        </p:nvSpPr>
        <p:spPr>
          <a:xfrm>
            <a:off x="0" y="34564"/>
            <a:ext cx="5292080" cy="1352257"/>
          </a:xfrm>
          <a:prstGeom prst="wedgeRoundRectCallout">
            <a:avLst>
              <a:gd name="adj1" fmla="val 61481"/>
              <a:gd name="adj2" fmla="val 19948"/>
              <a:gd name="adj3" fmla="val 16667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omiccity" pitchFamily="2" charset="0"/>
              </a:rPr>
              <a:t>Τι αποφάσισαν να ζωγραφίσουν;</a:t>
            </a:r>
            <a:endParaRPr lang="el-GR" sz="3600" b="1" dirty="0">
              <a:latin typeface="Comiccity" pitchFamily="2" charset="0"/>
            </a:endParaRPr>
          </a:p>
        </p:txBody>
      </p:sp>
      <p:sp>
        <p:nvSpPr>
          <p:cNvPr id="10" name="4 - Επεξήγηση με στρογγυλεμένο παραλληλόγραμμο"/>
          <p:cNvSpPr/>
          <p:nvPr/>
        </p:nvSpPr>
        <p:spPr>
          <a:xfrm>
            <a:off x="15672" y="34563"/>
            <a:ext cx="5292080" cy="1352257"/>
          </a:xfrm>
          <a:prstGeom prst="wedgeRoundRectCallout">
            <a:avLst>
              <a:gd name="adj1" fmla="val 61481"/>
              <a:gd name="adj2" fmla="val 19948"/>
              <a:gd name="adj3" fmla="val 16667"/>
            </a:avLst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omiccity" pitchFamily="2" charset="0"/>
              </a:rPr>
              <a:t>Τι θα φέρουν ο Πέτρος και ο Άρης;</a:t>
            </a:r>
            <a:endParaRPr lang="el-GR" sz="3600" b="1" dirty="0">
              <a:latin typeface="Comiccity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428736"/>
            <a:ext cx="903750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0"/>
            <a:ext cx="2857489" cy="15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7 - Θέση περιεχομένου" descr="bee-clipart-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868144" y="172376"/>
            <a:ext cx="1218508" cy="1214446"/>
          </a:xfrm>
          <a:prstGeom prst="rect">
            <a:avLst/>
          </a:prstGeom>
        </p:spPr>
      </p:pic>
      <p:sp>
        <p:nvSpPr>
          <p:cNvPr id="7" name="4 - Επεξήγηση με στρογγυλεμένο παραλληλόγραμμο"/>
          <p:cNvSpPr/>
          <p:nvPr/>
        </p:nvSpPr>
        <p:spPr>
          <a:xfrm>
            <a:off x="15672" y="34563"/>
            <a:ext cx="5292080" cy="1352257"/>
          </a:xfrm>
          <a:prstGeom prst="wedgeRoundRectCallout">
            <a:avLst>
              <a:gd name="adj1" fmla="val 61481"/>
              <a:gd name="adj2" fmla="val 19948"/>
              <a:gd name="adj3" fmla="val 16667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latin typeface="Comiccity" pitchFamily="2" charset="0"/>
              </a:rPr>
              <a:t>Διαβάζουμε όλοι μαζί.</a:t>
            </a:r>
            <a:endParaRPr lang="el-GR" sz="3600" b="1" dirty="0">
              <a:ln>
                <a:solidFill>
                  <a:schemeClr val="tx1"/>
                </a:solidFill>
              </a:ln>
              <a:latin typeface="Comiccity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>
              <a:latin typeface="ChemyRetro" pitchFamily="50" charset="0"/>
            </a:endParaRPr>
          </a:p>
        </p:txBody>
      </p:sp>
      <p:pic>
        <p:nvPicPr>
          <p:cNvPr id="5" name="4 - Θέση περιεχομένου" descr="doughnu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884" y="2143116"/>
            <a:ext cx="2159000" cy="1727200"/>
          </a:xfrm>
        </p:spPr>
      </p:pic>
      <p:sp>
        <p:nvSpPr>
          <p:cNvPr id="4" name="3 - Ορθογώνιο"/>
          <p:cNvSpPr/>
          <p:nvPr/>
        </p:nvSpPr>
        <p:spPr>
          <a:xfrm>
            <a:off x="1689715" y="0"/>
            <a:ext cx="579357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emyRetro" pitchFamily="50" charset="0"/>
              </a:rPr>
              <a:t>Ντ ντ</a:t>
            </a:r>
            <a:endParaRPr lang="el-GR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emyRetro" pitchFamily="50" charset="0"/>
            </a:endParaRPr>
          </a:p>
        </p:txBody>
      </p:sp>
      <p:pic>
        <p:nvPicPr>
          <p:cNvPr id="6" name="5 - Εικόνα" descr="ntoybar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500570"/>
            <a:ext cx="1883724" cy="1983922"/>
          </a:xfrm>
          <a:prstGeom prst="rect">
            <a:avLst/>
          </a:prstGeom>
        </p:spPr>
      </p:pic>
      <p:pic>
        <p:nvPicPr>
          <p:cNvPr id="7" name="6 - Εικόνα" descr="sandwich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714884"/>
            <a:ext cx="2316244" cy="1528721"/>
          </a:xfrm>
          <a:prstGeom prst="rect">
            <a:avLst/>
          </a:prstGeom>
        </p:spPr>
      </p:pic>
      <p:pic>
        <p:nvPicPr>
          <p:cNvPr id="8" name="7 - Εικόνα" descr="trouse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643050"/>
            <a:ext cx="1308837" cy="1785950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357158" y="3429000"/>
            <a:ext cx="4229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atin typeface="ChemyRetro" pitchFamily="50" charset="0"/>
              </a:rPr>
              <a:t>παντελόνι</a:t>
            </a:r>
            <a:endParaRPr lang="el-GR" sz="5400" b="1" dirty="0">
              <a:latin typeface="ChemyRetro" pitchFamily="50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428860" y="5429264"/>
            <a:ext cx="3223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atin typeface="ChemyRetro" pitchFamily="50" charset="0"/>
              </a:rPr>
              <a:t>μάντρα</a:t>
            </a:r>
            <a:endParaRPr lang="el-GR" sz="5400" b="1" dirty="0">
              <a:latin typeface="ChemyRetro" pitchFamily="50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148064" y="3929066"/>
            <a:ext cx="3995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atin typeface="ChemyRetro" pitchFamily="50" charset="0"/>
              </a:rPr>
              <a:t>σάντουιτς</a:t>
            </a:r>
            <a:endParaRPr lang="el-GR" sz="5400" b="1" dirty="0">
              <a:latin typeface="ChemyRetro" pitchFamily="50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131840" y="1857364"/>
            <a:ext cx="2797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err="1" smtClean="0">
                <a:latin typeface="ChemyRetro" pitchFamily="50" charset="0"/>
              </a:rPr>
              <a:t>ντόνατ</a:t>
            </a:r>
            <a:endParaRPr lang="el-GR" sz="5400" b="1" dirty="0">
              <a:latin typeface="ChemyRetro" pitchFamily="50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2539156"/>
            <a:ext cx="288840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l-GR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ντ</a:t>
            </a:r>
            <a:endParaRPr lang="el-GR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146090" y="0"/>
            <a:ext cx="993862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α</a:t>
            </a:r>
          </a:p>
          <a:p>
            <a:pPr algn="ctr"/>
            <a:r>
              <a:rPr lang="el-G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ka-AcidGR-DiaryGirl" pitchFamily="2" charset="-95"/>
                <a:ea typeface="Aka-AcidGR-DiaryGirl" pitchFamily="2" charset="-95"/>
              </a:rPr>
              <a:t>ο</a:t>
            </a:r>
          </a:p>
          <a:p>
            <a:pPr algn="ctr"/>
            <a:r>
              <a:rPr lang="el-G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ι</a:t>
            </a:r>
          </a:p>
          <a:p>
            <a:pPr algn="ctr"/>
            <a:r>
              <a:rPr lang="el-G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ka-AcidGR-DiaryGirl" pitchFamily="2" charset="-95"/>
                <a:ea typeface="Aka-AcidGR-DiaryGirl" pitchFamily="2" charset="-95"/>
              </a:rPr>
              <a:t>ε</a:t>
            </a:r>
          </a:p>
          <a:p>
            <a:pPr algn="ctr"/>
            <a:r>
              <a:rPr lang="el-G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η</a:t>
            </a:r>
          </a:p>
          <a:p>
            <a:pPr algn="ctr"/>
            <a:r>
              <a:rPr lang="el-G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ka-AcidGR-DiaryGirl" pitchFamily="2" charset="-95"/>
                <a:ea typeface="Aka-AcidGR-DiaryGirl" pitchFamily="2" charset="-95"/>
              </a:rPr>
              <a:t>ω</a:t>
            </a:r>
          </a:p>
          <a:p>
            <a:pPr algn="ctr"/>
            <a:r>
              <a:rPr lang="el-G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υ</a:t>
            </a:r>
          </a:p>
          <a:p>
            <a:pPr algn="ctr"/>
            <a:r>
              <a:rPr lang="el-G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ka-AcidGR-DiaryGirl" pitchFamily="2" charset="-95"/>
                <a:ea typeface="Aka-AcidGR-DiaryGirl" pitchFamily="2" charset="-95"/>
              </a:rPr>
              <a:t>ου</a:t>
            </a:r>
          </a:p>
          <a:p>
            <a:pPr algn="ctr"/>
            <a:r>
              <a:rPr lang="el-G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αι</a:t>
            </a:r>
          </a:p>
          <a:p>
            <a:pPr algn="ctr"/>
            <a:r>
              <a:rPr lang="el-G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ka-AcidGR-DiaryGirl" pitchFamily="2" charset="-95"/>
                <a:ea typeface="Aka-AcidGR-DiaryGirl" pitchFamily="2" charset="-95"/>
              </a:rPr>
              <a:t>ει</a:t>
            </a:r>
          </a:p>
          <a:p>
            <a:pPr algn="ctr"/>
            <a:r>
              <a:rPr lang="el-G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οι</a:t>
            </a:r>
          </a:p>
          <a:p>
            <a:pPr algn="ctr"/>
            <a:endParaRPr lang="el-G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500825" y="0"/>
            <a:ext cx="1916557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ντα</a:t>
            </a:r>
          </a:p>
          <a:p>
            <a:pPr algn="ctr"/>
            <a:r>
              <a:rPr lang="el-G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ka-AcidGR-DiaryGirl" pitchFamily="2" charset="-95"/>
                <a:ea typeface="Aka-AcidGR-DiaryGirl" pitchFamily="2" charset="-95"/>
              </a:rPr>
              <a:t>ντο</a:t>
            </a:r>
          </a:p>
          <a:p>
            <a:pPr algn="ctr"/>
            <a:r>
              <a:rPr lang="el-G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ντι</a:t>
            </a:r>
          </a:p>
          <a:p>
            <a:pPr algn="ctr"/>
            <a:r>
              <a:rPr lang="el-G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ka-AcidGR-DiaryGirl" pitchFamily="2" charset="-95"/>
                <a:ea typeface="Aka-AcidGR-DiaryGirl" pitchFamily="2" charset="-95"/>
              </a:rPr>
              <a:t>ντε</a:t>
            </a:r>
          </a:p>
          <a:p>
            <a:pPr algn="ctr"/>
            <a:r>
              <a:rPr lang="el-GR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ντη</a:t>
            </a:r>
            <a:endParaRPr lang="el-GR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  <a:p>
            <a:pPr algn="ctr"/>
            <a:r>
              <a:rPr lang="el-GR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ka-AcidGR-DiaryGirl" pitchFamily="2" charset="-95"/>
                <a:ea typeface="Aka-AcidGR-DiaryGirl" pitchFamily="2" charset="-95"/>
              </a:rPr>
              <a:t>ντω</a:t>
            </a:r>
            <a:endParaRPr lang="el-GR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ka-AcidGR-DiaryGirl" pitchFamily="2" charset="-95"/>
              <a:ea typeface="Aka-AcidGR-DiaryGirl" pitchFamily="2" charset="-95"/>
            </a:endParaRPr>
          </a:p>
          <a:p>
            <a:pPr algn="ctr"/>
            <a:r>
              <a:rPr lang="el-GR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ντυ</a:t>
            </a:r>
            <a:endParaRPr lang="el-GR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  <a:p>
            <a:pPr algn="ctr"/>
            <a:r>
              <a:rPr lang="el-G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ka-AcidGR-DiaryGirl" pitchFamily="2" charset="-95"/>
                <a:ea typeface="Aka-AcidGR-DiaryGirl" pitchFamily="2" charset="-95"/>
              </a:rPr>
              <a:t>ντου</a:t>
            </a:r>
          </a:p>
          <a:p>
            <a:pPr algn="ctr"/>
            <a:r>
              <a:rPr lang="el-GR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νται</a:t>
            </a:r>
            <a:endParaRPr lang="el-GR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  <a:p>
            <a:pPr algn="ctr"/>
            <a:r>
              <a:rPr lang="el-GR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ka-AcidGR-DiaryGirl" pitchFamily="2" charset="-95"/>
                <a:ea typeface="Aka-AcidGR-DiaryGirl" pitchFamily="2" charset="-95"/>
              </a:rPr>
              <a:t>ντει</a:t>
            </a:r>
            <a:endParaRPr lang="el-GR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ka-AcidGR-DiaryGirl" pitchFamily="2" charset="-95"/>
              <a:ea typeface="Aka-AcidGR-DiaryGirl" pitchFamily="2" charset="-95"/>
            </a:endParaRPr>
          </a:p>
          <a:p>
            <a:pPr algn="ctr"/>
            <a:r>
              <a:rPr lang="el-GR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ντοι</a:t>
            </a:r>
            <a:endParaRPr lang="el-GR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  <a:p>
            <a:pPr algn="ctr"/>
            <a:endParaRPr lang="el-G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383</Words>
  <Application>Microsoft Office PowerPoint</Application>
  <PresentationFormat>Προβολή στην οθόνη (4:3)</PresentationFormat>
  <Paragraphs>92</Paragraphs>
  <Slides>31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Με πινέλα και φαντασία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Κυκλώνουμε όλες τις λέξεις με ντ και βάφουμε κόκκινο το ντ.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 πινέλα και φαντασία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Παίζουμε με τα αινίγματα;</vt:lpstr>
      <vt:lpstr>Ας ακούσουμε ένα τραγούδι με θέμα τη ζωγραφική!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Ιωαννα</dc:creator>
  <cp:lastModifiedBy>Ιωάννα</cp:lastModifiedBy>
  <cp:revision>23</cp:revision>
  <dcterms:created xsi:type="dcterms:W3CDTF">2013-02-23T18:09:50Z</dcterms:created>
  <dcterms:modified xsi:type="dcterms:W3CDTF">2016-02-17T18:18:32Z</dcterms:modified>
</cp:coreProperties>
</file>