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57" r:id="rId3"/>
    <p:sldId id="256" r:id="rId4"/>
    <p:sldId id="258" r:id="rId5"/>
    <p:sldId id="259" r:id="rId6"/>
    <p:sldId id="261" r:id="rId7"/>
    <p:sldId id="260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11DC-F53E-41B5-9122-77B5C2E6A979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EC9AF-9F3C-47C9-A316-DFCF88211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00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r>
              <a:rPr lang="en-US" sz="1200" dirty="0" smtClean="0"/>
              <a:t>. </a:t>
            </a:r>
            <a:r>
              <a:rPr lang="el-GR" sz="1200" dirty="0" smtClean="0"/>
              <a:t>Παρατηρούμε πως τα πρόσωπα έχουν αντικατασταθεί με τα ονόματα των ηρώων</a:t>
            </a:r>
            <a:r>
              <a:rPr lang="el-GR" sz="14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2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 και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3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τα ζάρια.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23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τα ει.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74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4789-AB0A-4677-8AC2-CCE7B8C1400D}" type="datetimeFigureOut">
              <a:rPr lang="el-GR" smtClean="0"/>
              <a:t>8/2/2015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51520" y="1196753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Το καπέλο περπατάει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1799202" y="2897559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ει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- Εικόνα" descr="witch-h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33050"/>
            <a:ext cx="1827138" cy="1662702"/>
          </a:xfrm>
          <a:prstGeom prst="rect">
            <a:avLst/>
          </a:prstGeom>
        </p:spPr>
      </p:pic>
      <p:sp>
        <p:nvSpPr>
          <p:cNvPr id="16" name="15 - Επεξήγηση με στρογγυλεμένο παραλληλόγραμμο"/>
          <p:cNvSpPr/>
          <p:nvPr/>
        </p:nvSpPr>
        <p:spPr>
          <a:xfrm>
            <a:off x="2317276" y="-3123"/>
            <a:ext cx="6431188" cy="1928802"/>
          </a:xfrm>
          <a:prstGeom prst="wedgeRoundRectCallout">
            <a:avLst>
              <a:gd name="adj1" fmla="val -62215"/>
              <a:gd name="adj2" fmla="val -8921"/>
              <a:gd name="adj3" fmla="val 16667"/>
            </a:avLst>
          </a:prstGeom>
          <a:solidFill>
            <a:srgbClr val="F01C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Το καπέλο της μάγισσας μας μεταμορφώνει στους ήρωες. Υποδυόμαστε τους ρόλους.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13 - Εικόνα" descr="d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" y="285728"/>
            <a:ext cx="2010575" cy="1500198"/>
          </a:xfrm>
          <a:prstGeom prst="rect">
            <a:avLst/>
          </a:prstGeom>
        </p:spPr>
      </p:pic>
      <p:sp>
        <p:nvSpPr>
          <p:cNvPr id="16" name="15 - Επεξήγηση με στρογγυλεμένο παραλληλόγραμμο"/>
          <p:cNvSpPr/>
          <p:nvPr/>
        </p:nvSpPr>
        <p:spPr>
          <a:xfrm>
            <a:off x="2411760" y="0"/>
            <a:ext cx="6336704" cy="1928802"/>
          </a:xfrm>
          <a:prstGeom prst="wedgeRoundRectCallout">
            <a:avLst>
              <a:gd name="adj1" fmla="val -54646"/>
              <a:gd name="adj2" fmla="val -11893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Τα κείμενα μεγάλωσαν άρα και τα ζάρια έγιναν 2. </a:t>
            </a:r>
            <a:r>
              <a:rPr lang="el-GR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Α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ριθμούμε τις προτάσεις και ρίχνουμε τα ζάρια !</a:t>
            </a:r>
            <a:endParaRPr lang="el-GR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928662" y="178592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000100" y="235743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928662" y="335756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928662" y="285749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928662" y="442913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928662" y="392906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1000100" y="550070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928662" y="500063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071538" y="614025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2357422" y="2000240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143108" y="2571744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858148" y="2500306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928926" y="3071810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643438" y="3071810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214810" y="4071942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7715272" y="4572008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286380" y="5072074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2357422" y="5643578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5357818" y="6215082"/>
            <a:ext cx="428628" cy="428628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18 - Εικόνα" descr="imagesCAVWRZ0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14290"/>
            <a:ext cx="1233929" cy="1428760"/>
          </a:xfrm>
          <a:prstGeom prst="rect">
            <a:avLst/>
          </a:prstGeom>
        </p:spPr>
      </p:pic>
      <p:sp>
        <p:nvSpPr>
          <p:cNvPr id="20" name="19 - Επεξήγηση με στρογγυλεμένο παραλληλόγραμμο"/>
          <p:cNvSpPr/>
          <p:nvPr/>
        </p:nvSpPr>
        <p:spPr>
          <a:xfrm>
            <a:off x="2092444" y="127509"/>
            <a:ext cx="3622564" cy="1285884"/>
          </a:xfrm>
          <a:prstGeom prst="wedgeRoundRectCallout">
            <a:avLst>
              <a:gd name="adj1" fmla="val -65323"/>
              <a:gd name="adj2" fmla="val -1298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Βρείτε και κυκλώστε όλα τα ει.</a:t>
            </a:r>
            <a:endParaRPr lang="el-GR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152446" y="928670"/>
            <a:ext cx="47788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2" name="19 - Επεξήγηση με στρογγυλεμένο παραλληλόγραμμο"/>
          <p:cNvSpPr/>
          <p:nvPr/>
        </p:nvSpPr>
        <p:spPr>
          <a:xfrm>
            <a:off x="2098061" y="127509"/>
            <a:ext cx="3622564" cy="1285884"/>
          </a:xfrm>
          <a:prstGeom prst="wedgeRoundRectCallout">
            <a:avLst>
              <a:gd name="adj1" fmla="val -65323"/>
              <a:gd name="adj2" fmla="val -12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Πόσα ει κυκλώσατε;</a:t>
            </a:r>
            <a:endParaRPr lang="el-GR" sz="3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69608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684984" y="1014775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71066" y="1014775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613414" y="1435423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27860" y="1435423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13480" y="1943469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42240" y="1943469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541976" y="2443535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970736" y="2443535"/>
            <a:ext cx="521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95725"/>
            <a:ext cx="7277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imagesCA8TWZQ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3933056"/>
            <a:ext cx="1943101" cy="2533650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14282" y="0"/>
            <a:ext cx="8429684" cy="3500438"/>
          </a:xfrm>
          <a:prstGeom prst="wedgeRoundRectCallout">
            <a:avLst>
              <a:gd name="adj1" fmla="val 37409"/>
              <a:gd name="adj2" fmla="val 62063"/>
              <a:gd name="adj3" fmla="val 16667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n>
                  <a:solidFill>
                    <a:sysClr val="windowText" lastClr="000000"/>
                  </a:solidFill>
                </a:ln>
                <a:latin typeface="ChemyRetro" pitchFamily="50" charset="0"/>
              </a:rPr>
              <a:t>Πού βρήκαν τις πληροφορίες τα παιδιά; Πού μπορούμε να βρούμε πληροφορίες για κάτι που  ψάχνουμε;</a:t>
            </a:r>
            <a:endParaRPr lang="el-GR" sz="4400" dirty="0">
              <a:ln>
                <a:solidFill>
                  <a:sysClr val="windowText" lastClr="000000"/>
                </a:solidFill>
              </a:ln>
              <a:latin typeface="ChemyRetro" pitchFamily="50" charset="0"/>
            </a:endParaRPr>
          </a:p>
        </p:txBody>
      </p:sp>
      <p:sp>
        <p:nvSpPr>
          <p:cNvPr id="6" name="4 - Επεξήγηση με στρογγυλεμένο παραλληλόγραμμο"/>
          <p:cNvSpPr/>
          <p:nvPr/>
        </p:nvSpPr>
        <p:spPr>
          <a:xfrm>
            <a:off x="214282" y="0"/>
            <a:ext cx="8429684" cy="3500438"/>
          </a:xfrm>
          <a:prstGeom prst="wedgeRoundRectCallout">
            <a:avLst>
              <a:gd name="adj1" fmla="val 37409"/>
              <a:gd name="adj2" fmla="val 62063"/>
              <a:gd name="adj3" fmla="val 16667"/>
            </a:avLst>
          </a:prstGeom>
          <a:solidFill>
            <a:srgbClr val="F01CB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ysClr val="windowText" lastClr="000000"/>
                  </a:solidFill>
                </a:ln>
                <a:latin typeface="ChemyRetro" pitchFamily="50" charset="0"/>
              </a:rPr>
              <a:t>Ας πάμε κι εμείς να βρούμε τέτοια βιβλία. Πού θα τα βρούμε;</a:t>
            </a:r>
            <a:endParaRPr lang="el-GR" sz="5400" dirty="0">
              <a:ln>
                <a:solidFill>
                  <a:sysClr val="windowText" lastClr="000000"/>
                </a:solidFill>
              </a:ln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714356"/>
            <a:ext cx="89832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latin typeface="ChemyRetro" pitchFamily="50" charset="0"/>
              </a:rPr>
              <a:t>Ανοίγουμε το κόκκινο τετράδιο και γράφουμε ημερομηνία.</a:t>
            </a:r>
            <a:endParaRPr lang="el-GR" sz="3600" dirty="0">
              <a:latin typeface="ChemyRetro" pitchFamily="50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551698" y="1500174"/>
            <a:ext cx="403187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2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ε</a:t>
            </a:r>
            <a:r>
              <a:rPr lang="el-GR" sz="125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ι = ι</a:t>
            </a:r>
            <a:endParaRPr lang="el-GR" sz="12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3857628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τ</a:t>
            </a:r>
            <a:r>
              <a:rPr lang="el-GR" sz="8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ρέχει , μιλάει , διαβάζει</a:t>
            </a:r>
            <a:endParaRPr lang="el-GR" sz="8000" dirty="0"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3995936" y="908720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Το καπέλο περπατάει</a:t>
            </a:r>
            <a:endParaRPr lang="el-G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4030363" y="2996952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Τετράδιο εργασιών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619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Διαβάζουμε.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408" y="0"/>
            <a:ext cx="22465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7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285728"/>
            <a:ext cx="4500594" cy="63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agentososhov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9"/>
            <a:ext cx="2209437" cy="292895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285728"/>
            <a:ext cx="3143240" cy="2143140"/>
          </a:xfrm>
          <a:prstGeom prst="wedgeRoundRectCallou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βλέπουμε;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829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Ενότητα: Σκανταλιές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imagesCAWNF5Y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19" y="4200438"/>
            <a:ext cx="2009781" cy="265756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605818" y="188640"/>
            <a:ext cx="2538182" cy="3526112"/>
          </a:xfrm>
          <a:prstGeom prst="wedgeRoundRect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Aka-AcidGR-DiaryGirl" pitchFamily="2" charset="-95"/>
                <a:ea typeface="Aka-AcidGR-DiaryGirl" pitchFamily="2" charset="-95"/>
              </a:rPr>
              <a:t>Και συνεχίζουμε τις περιπέτειες σε μια νέα ενότητα. Πώς λέγεται η ενότητα αυτή;</a:t>
            </a:r>
            <a:endParaRPr lang="el-GR" sz="24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6 - Εικόνα" descr="pumbaa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4357694"/>
            <a:ext cx="2105256" cy="2276467"/>
          </a:xfrm>
          <a:prstGeom prst="rect">
            <a:avLst/>
          </a:prstGeom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285720" y="3933056"/>
            <a:ext cx="4071966" cy="1924836"/>
          </a:xfrm>
          <a:prstGeom prst="wedgeRoundRectCallout">
            <a:avLst>
              <a:gd name="adj1" fmla="val 57352"/>
              <a:gd name="adj2" fmla="val -11161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Τέλεια !!! Η ενότητα λέγεται σκανταλιές!!! Ωραία θα περάσουμε!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290058"/>
            <a:ext cx="5072098" cy="29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4 - Εικόνα" descr="agentososhov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63555" y="3787535"/>
            <a:ext cx="2316182" cy="3070465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/>
          <p:nvPr/>
        </p:nvSpPr>
        <p:spPr>
          <a:xfrm>
            <a:off x="5652120" y="476672"/>
            <a:ext cx="3143240" cy="2143140"/>
          </a:xfrm>
          <a:prstGeom prst="wedgeRoundRectCallou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Εδώ τι βλέπουμε;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592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32656"/>
            <a:ext cx="49686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4 - Εικόνα" descr="agentososho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9"/>
            <a:ext cx="2209437" cy="2928958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/>
          <p:nvPr/>
        </p:nvSpPr>
        <p:spPr>
          <a:xfrm>
            <a:off x="0" y="285728"/>
            <a:ext cx="3143240" cy="214314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είναι αυτό;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903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36498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agentososho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19561" y="3000372"/>
            <a:ext cx="1724439" cy="228601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851920" y="285727"/>
            <a:ext cx="4643438" cy="2143140"/>
          </a:xfrm>
          <a:prstGeom prst="wedgeRoundRectCallout">
            <a:avLst>
              <a:gd name="adj1" fmla="val 31767"/>
              <a:gd name="adj2" fmla="val 68487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ka-AcidGR5yearsold" pitchFamily="2" charset="-95"/>
                <a:ea typeface="Aka-AcidGR5yearsold" pitchFamily="2" charset="-95"/>
              </a:rPr>
              <a:t>Από πού είναι αυτό το κομμάτι;</a:t>
            </a:r>
            <a:endParaRPr lang="el-GR" sz="48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5 - Επεξήγηση με στρογγυλεμένο παραλληλόγραμμο"/>
          <p:cNvSpPr/>
          <p:nvPr/>
        </p:nvSpPr>
        <p:spPr>
          <a:xfrm>
            <a:off x="3851920" y="285727"/>
            <a:ext cx="4643438" cy="2143140"/>
          </a:xfrm>
          <a:prstGeom prst="wedgeRoundRectCallout">
            <a:avLst>
              <a:gd name="adj1" fmla="val 31767"/>
              <a:gd name="adj2" fmla="val 68487"/>
              <a:gd name="adj3" fmla="val 16667"/>
            </a:avLst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ka-AcidGR5yearsold" pitchFamily="2" charset="-95"/>
                <a:ea typeface="Aka-AcidGR5yearsold" pitchFamily="2" charset="-95"/>
              </a:rPr>
              <a:t>Τι είναι οι αγγελίες;</a:t>
            </a:r>
            <a:endParaRPr lang="el-GR" sz="4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768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Κάποια σκανταλιά ετοιμάζει πάλι το σκυλάκι…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915511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Έλλειψη 2"/>
          <p:cNvSpPr/>
          <p:nvPr/>
        </p:nvSpPr>
        <p:spPr>
          <a:xfrm>
            <a:off x="2483768" y="6092581"/>
            <a:ext cx="2376264" cy="685769"/>
          </a:xfrm>
          <a:prstGeom prst="ellipse">
            <a:avLst/>
          </a:prstGeom>
          <a:noFill/>
          <a:ln w="76200">
            <a:solidFill>
              <a:srgbClr val="F01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2070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807257" y="2384454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092745" y="2384454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379025" y="2384454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092877" y="2955958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45145" y="3532826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799648" y="4670470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807125" y="5241974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444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9" y="0"/>
            <a:ext cx="913801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79771" y="1230799"/>
            <a:ext cx="5902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77592" y="1873741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65555" y="2357430"/>
            <a:ext cx="548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925456" y="2928934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6423" y="3500438"/>
            <a:ext cx="535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301282" y="4071942"/>
            <a:ext cx="336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543552" y="4643446"/>
            <a:ext cx="548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994025" y="5429264"/>
            <a:ext cx="24016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σχολείο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930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000240"/>
            <a:ext cx="91440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-252536" y="3714752"/>
            <a:ext cx="92170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   Το σκυλάκι  θέλει</a:t>
            </a:r>
          </a:p>
          <a:p>
            <a:pPr algn="ctr"/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να   </a:t>
            </a:r>
            <a:r>
              <a:rPr lang="el-GR" sz="60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πάει στο  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σχολείο.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291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βάτραχος μας δίνει κι άλλο κανόνα: </a:t>
            </a:r>
            <a:endParaRPr lang="el-GR" dirty="0"/>
          </a:p>
        </p:txBody>
      </p:sp>
      <p:pic>
        <p:nvPicPr>
          <p:cNvPr id="4" name="39 - Εικόνα" descr="frog3465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28868"/>
            <a:ext cx="2124075" cy="2152650"/>
          </a:xfrm>
          <a:prstGeom prst="rect">
            <a:avLst/>
          </a:prstGeom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071670" y="1214422"/>
            <a:ext cx="6843719" cy="5357850"/>
          </a:xfrm>
          <a:prstGeom prst="wedgeRoundRectCallout">
            <a:avLst>
              <a:gd name="adj1" fmla="val -53852"/>
              <a:gd name="adj2" fmla="val -33949"/>
              <a:gd name="adj3" fmla="val 16667"/>
            </a:avLst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Αν το </a:t>
            </a:r>
            <a:r>
              <a:rPr kumimoji="0" lang="el-GR" sz="4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το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 έχει μπροστά. το </a:t>
            </a:r>
            <a:r>
              <a:rPr kumimoji="0" lang="el-GR" sz="44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γιώτα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 θα πάρει τελικά.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Αν όμως έχει άρθρο </a:t>
            </a:r>
            <a:r>
              <a:rPr kumimoji="0" lang="el-GR" sz="5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ο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 και </a:t>
            </a:r>
            <a:r>
              <a:rPr kumimoji="0" lang="el-GR" sz="5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η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, το </a:t>
            </a:r>
            <a:r>
              <a:rPr kumimoji="0" lang="el-GR" sz="48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ήτα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 θέλει στη στιγμή.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Κι αν </a:t>
            </a:r>
            <a:r>
              <a:rPr kumimoji="0" lang="el-GR" sz="5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κάτι κάνει 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, ξέρεις εσύ. </a:t>
            </a:r>
            <a:r>
              <a:rPr kumimoji="0" lang="el-GR" sz="44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Έψιλον γιώτα </a:t>
            </a:r>
            <a:r>
              <a:rPr kumimoji="0" lang="el-GR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δηλαδή.</a:t>
            </a:r>
            <a:endParaRPr kumimoji="0" lang="el-GR" sz="3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ka-AcidGR-DiaryGirl" pitchFamily="2" charset="-95"/>
              <a:ea typeface="Aka-AcidGR-DiaryGirl" pitchFamily="2" charset="-95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Αν το </a:t>
            </a:r>
            <a:r>
              <a:rPr lang="el-GR" sz="6700" b="1" dirty="0" err="1" smtClean="0"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έχει μπροστά , το </a:t>
            </a:r>
            <a:r>
              <a:rPr lang="el-GR" b="1" u="sng" dirty="0" smtClean="0">
                <a:latin typeface="Aka-AcidGR-DiaryGirl" pitchFamily="2" charset="-95"/>
                <a:ea typeface="Aka-AcidGR-DiaryGirl" pitchFamily="2" charset="-95"/>
              </a:rPr>
              <a:t>γιώτα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(ι) θα πάρει τελικά.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132856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4800" dirty="0" err="1" smtClean="0">
                <a:latin typeface="Aka-AcidGR-DiaryGirl" pitchFamily="2" charset="-95"/>
                <a:ea typeface="Aka-AcidGR-DiaryGirl" pitchFamily="2" charset="-95"/>
              </a:rPr>
              <a:t>κουτάβ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__		</a:t>
            </a:r>
          </a:p>
          <a:p>
            <a:pPr>
              <a:spcBef>
                <a:spcPts val="1800"/>
              </a:spcBef>
              <a:buNone/>
            </a:pP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4800" dirty="0" err="1" smtClean="0">
                <a:latin typeface="Aka-AcidGR-DiaryGirl" pitchFamily="2" charset="-95"/>
                <a:ea typeface="Aka-AcidGR-DiaryGirl" pitchFamily="2" charset="-95"/>
              </a:rPr>
              <a:t>σκουπίδ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spcBef>
                <a:spcPts val="1800"/>
              </a:spcBef>
              <a:buNone/>
            </a:pPr>
            <a:endParaRPr lang="el-GR" sz="48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spcBef>
                <a:spcPts val="1800"/>
              </a:spcBef>
              <a:buNone/>
            </a:pP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4800" dirty="0" err="1" smtClean="0">
                <a:latin typeface="Aka-AcidGR-DiaryGirl" pitchFamily="2" charset="-95"/>
                <a:ea typeface="Aka-AcidGR-DiaryGirl" pitchFamily="2" charset="-95"/>
              </a:rPr>
              <a:t>μελάν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__		</a:t>
            </a:r>
          </a:p>
          <a:p>
            <a:pPr>
              <a:spcBef>
                <a:spcPts val="1800"/>
              </a:spcBef>
              <a:buNone/>
            </a:pP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4800" dirty="0" err="1" smtClean="0">
                <a:latin typeface="Aka-AcidGR-DiaryGirl" pitchFamily="2" charset="-95"/>
                <a:ea typeface="Aka-AcidGR-DiaryGirl" pitchFamily="2" charset="-95"/>
              </a:rPr>
              <a:t>φουστάν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48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Hand_Dropping_Litter_Royalty_Free_Clipart_Picture_090630-234619-88604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4514" y="3080938"/>
            <a:ext cx="1357322" cy="1140150"/>
          </a:xfrm>
          <a:prstGeom prst="rect">
            <a:avLst/>
          </a:prstGeom>
        </p:spPr>
      </p:pic>
      <p:pic>
        <p:nvPicPr>
          <p:cNvPr id="5" name="4 - Εικόνα" descr="koutavak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182" y="1795436"/>
            <a:ext cx="1511985" cy="1234788"/>
          </a:xfrm>
          <a:prstGeom prst="rect">
            <a:avLst/>
          </a:prstGeom>
        </p:spPr>
      </p:pic>
      <p:pic>
        <p:nvPicPr>
          <p:cNvPr id="6" name="5 - Εικόνα" descr="IN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2005" y="4221088"/>
            <a:ext cx="1428745" cy="1428745"/>
          </a:xfrm>
          <a:prstGeom prst="rect">
            <a:avLst/>
          </a:prstGeom>
        </p:spPr>
      </p:pic>
      <p:pic>
        <p:nvPicPr>
          <p:cNvPr id="8" name="39 - Εικόνα" descr="frog3465.jpg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85794"/>
            <a:ext cx="1071506" cy="100964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5085184"/>
            <a:ext cx="1370383" cy="14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Αν όμως έχει άρθρο </a:t>
            </a:r>
            <a:r>
              <a:rPr lang="el-GR" sz="8000" b="1" dirty="0" smtClean="0">
                <a:latin typeface="Aka-AcidGR-DiaryGirl" pitchFamily="2" charset="-95"/>
                <a:ea typeface="Aka-AcidGR-DiaryGirl" pitchFamily="2" charset="-95"/>
              </a:rPr>
              <a:t>ο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και </a:t>
            </a:r>
            <a:r>
              <a:rPr lang="el-GR" sz="7300" b="1" dirty="0" smtClean="0">
                <a:latin typeface="Aka-AcidGR-DiaryGirl" pitchFamily="2" charset="-95"/>
                <a:ea typeface="Aka-AcidGR-DiaryGirl" pitchFamily="2" charset="-95"/>
              </a:rPr>
              <a:t>η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, το </a:t>
            </a:r>
            <a:r>
              <a:rPr lang="el-GR" b="1" u="sng" dirty="0" smtClean="0">
                <a:latin typeface="Aka-AcidGR-DiaryGirl" pitchFamily="2" charset="-95"/>
                <a:ea typeface="Aka-AcidGR-DiaryGirl" pitchFamily="2" charset="-95"/>
              </a:rPr>
              <a:t>ήτα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θέλει στη στιγμή.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η </a:t>
            </a: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πρόσθεσ</a:t>
            </a: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buNone/>
            </a:pP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μαθητ__ς</a:t>
            </a:r>
            <a:endParaRPr lang="el-GR" sz="60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ληστ__ς</a:t>
            </a:r>
            <a:endParaRPr lang="el-GR" sz="60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η </a:t>
            </a: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γυμναστικ</a:t>
            </a: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6000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Σταυρός"/>
          <p:cNvSpPr/>
          <p:nvPr/>
        </p:nvSpPr>
        <p:spPr>
          <a:xfrm>
            <a:off x="5617293" y="1928236"/>
            <a:ext cx="714380" cy="714380"/>
          </a:xfrm>
          <a:prstGeom prst="plus">
            <a:avLst>
              <a:gd name="adj" fmla="val 3857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magesCATVXE1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215" y="4827347"/>
            <a:ext cx="2686050" cy="1704975"/>
          </a:xfrm>
          <a:prstGeom prst="rect">
            <a:avLst/>
          </a:prstGeom>
        </p:spPr>
      </p:pic>
      <p:pic>
        <p:nvPicPr>
          <p:cNvPr id="6" name="5 - Εικόνα" descr="pupil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7946" y="2880817"/>
            <a:ext cx="1339463" cy="1071570"/>
          </a:xfrm>
          <a:prstGeom prst="rect">
            <a:avLst/>
          </a:prstGeom>
        </p:spPr>
      </p:pic>
      <p:pic>
        <p:nvPicPr>
          <p:cNvPr id="7" name="6 - Εικόνα" descr="robber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037" y="4005064"/>
            <a:ext cx="857256" cy="1224651"/>
          </a:xfrm>
          <a:prstGeom prst="rect">
            <a:avLst/>
          </a:prstGeom>
        </p:spPr>
      </p:pic>
      <p:pic>
        <p:nvPicPr>
          <p:cNvPr id="8" name="39 - Εικόνα" descr="frog3465.jpg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15240" y="999542"/>
            <a:ext cx="1205232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7772400" cy="1470025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καπέλο περπατάει</a:t>
            </a:r>
            <a:endParaRPr lang="el-G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809119"/>
            <a:ext cx="4238625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Κι αν </a:t>
            </a: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κάτι κάνει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, ξέρεις εσύ. </a:t>
            </a:r>
            <a:r>
              <a:rPr lang="el-GR" b="1" u="sng" dirty="0" smtClean="0">
                <a:latin typeface="Aka-AcidGR-DiaryGirl" pitchFamily="2" charset="-95"/>
                <a:ea typeface="Aka-AcidGR-DiaryGirl" pitchFamily="2" charset="-95"/>
              </a:rPr>
              <a:t>Έψιλον γιώτα 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δηλαδή.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βρέχ</a:t>
            </a: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spcBef>
                <a:spcPts val="2400"/>
              </a:spcBef>
              <a:buNone/>
            </a:pP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φωνάζ</a:t>
            </a: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spcBef>
                <a:spcPts val="2400"/>
              </a:spcBef>
              <a:buNone/>
            </a:pP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σηκών__</a:t>
            </a:r>
          </a:p>
          <a:p>
            <a:pPr>
              <a:spcBef>
                <a:spcPts val="2400"/>
              </a:spcBef>
              <a:buNone/>
            </a:pPr>
            <a:r>
              <a:rPr lang="el-GR" sz="6000" dirty="0" err="1" smtClean="0">
                <a:latin typeface="Aka-AcidGR-DiaryGirl" pitchFamily="2" charset="-95"/>
                <a:ea typeface="Aka-AcidGR-DiaryGirl" pitchFamily="2" charset="-95"/>
              </a:rPr>
              <a:t>πίν</a:t>
            </a:r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60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drinki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189" y="5085184"/>
            <a:ext cx="1912070" cy="1628800"/>
          </a:xfrm>
          <a:prstGeom prst="rect">
            <a:avLst/>
          </a:prstGeom>
        </p:spPr>
      </p:pic>
      <p:pic>
        <p:nvPicPr>
          <p:cNvPr id="5" name="4 - Εικόνα" descr="imagesCAVIGWSX.jpg"/>
          <p:cNvPicPr>
            <a:picLocks noChangeAspect="1"/>
          </p:cNvPicPr>
          <p:nvPr/>
        </p:nvPicPr>
        <p:blipFill rotWithShape="1">
          <a:blip r:embed="rId3"/>
          <a:srcRect b="5926"/>
          <a:stretch/>
        </p:blipFill>
        <p:spPr>
          <a:xfrm>
            <a:off x="3635896" y="1524226"/>
            <a:ext cx="1156364" cy="1142480"/>
          </a:xfrm>
          <a:prstGeom prst="rect">
            <a:avLst/>
          </a:prstGeom>
        </p:spPr>
      </p:pic>
      <p:pic>
        <p:nvPicPr>
          <p:cNvPr id="6" name="5 - Εικόνα" descr="shou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205" y="2666706"/>
            <a:ext cx="1149055" cy="1332904"/>
          </a:xfrm>
          <a:prstGeom prst="rect">
            <a:avLst/>
          </a:prstGeom>
        </p:spPr>
      </p:pic>
      <p:pic>
        <p:nvPicPr>
          <p:cNvPr id="7" name="6 - Εικόνα" descr="untitled (7)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078" y="4001067"/>
            <a:ext cx="1466843" cy="1098716"/>
          </a:xfrm>
          <a:prstGeom prst="rect">
            <a:avLst/>
          </a:prstGeom>
        </p:spPr>
      </p:pic>
      <p:pic>
        <p:nvPicPr>
          <p:cNvPr id="8" name="39 - Εικόνα" descr="frog3465.jpg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72" y="260648"/>
            <a:ext cx="14773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Για να δω τι θυμάστε.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κουτάλ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__	     η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φων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buNone/>
            </a:pP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γυμναστ__ς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       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δίν</a:t>
            </a:r>
            <a:r>
              <a:rPr lang="el-GR" sz="5400" dirty="0"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54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τρέχ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__	              το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φιλ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</a:p>
          <a:p>
            <a:pPr>
              <a:buNone/>
            </a:pP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Ηρακλ__ς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      </a:t>
            </a:r>
            <a:r>
              <a:rPr lang="el-GR" sz="5400" dirty="0" err="1" smtClean="0">
                <a:latin typeface="Aka-AcidGR-DiaryGirl" pitchFamily="2" charset="-95"/>
                <a:ea typeface="Aka-AcidGR-DiaryGirl" pitchFamily="2" charset="-95"/>
              </a:rPr>
              <a:t>φορτών</a:t>
            </a:r>
            <a:r>
              <a:rPr lang="el-GR" sz="5400" dirty="0" smtClean="0"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54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9 - Εικόνα" descr="frog3465.jp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8680"/>
            <a:ext cx="1605234" cy="15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imagesCAWNF5Y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444" y="5214950"/>
            <a:ext cx="1242556" cy="16430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452320" y="1988840"/>
            <a:ext cx="1691680" cy="2583168"/>
          </a:xfrm>
          <a:prstGeom prst="wedgeRoundRectCallout">
            <a:avLst>
              <a:gd name="adj1" fmla="val 6193"/>
              <a:gd name="adj2" fmla="val 71618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Χμμμ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… Τι έχουμε εδώ;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WNF5Y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224869"/>
            <a:ext cx="1242556" cy="1643050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123728" y="224869"/>
            <a:ext cx="4104456" cy="1357298"/>
          </a:xfrm>
          <a:prstGeom prst="wedgeRoundRectCallout">
            <a:avLst>
              <a:gd name="adj1" fmla="val -72480"/>
              <a:gd name="adj2" fmla="val 7458"/>
              <a:gd name="adj3" fmla="val 16667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ka-AcidGR-GhostStory" pitchFamily="2" charset="0"/>
                <a:ea typeface="Aka-AcidGR-GhostStory" pitchFamily="2" charset="0"/>
              </a:rPr>
              <a:t>Παρατηρείτε κάτι διαφορετικό;</a:t>
            </a:r>
            <a:endParaRPr lang="el-GR" sz="4800" dirty="0"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8" name="6 - Επεξήγηση με στρογγυλεμένο παραλληλόγραμμο"/>
          <p:cNvSpPr/>
          <p:nvPr/>
        </p:nvSpPr>
        <p:spPr>
          <a:xfrm>
            <a:off x="2123728" y="224869"/>
            <a:ext cx="4248472" cy="1357298"/>
          </a:xfrm>
          <a:prstGeom prst="wedgeRoundRectCallout">
            <a:avLst>
              <a:gd name="adj1" fmla="val -72480"/>
              <a:gd name="adj2" fmla="val 7458"/>
              <a:gd name="adj3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ka-AcidGR-GhostStory" pitchFamily="2" charset="0"/>
                <a:ea typeface="Aka-AcidGR-GhostStory" pitchFamily="2" charset="0"/>
              </a:rPr>
              <a:t>Τι συνέβη τελικά;</a:t>
            </a:r>
            <a:endParaRPr lang="el-GR" sz="4800" dirty="0"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1071570" cy="4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571744"/>
            <a:ext cx="1428760" cy="4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071810"/>
            <a:ext cx="12323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- Εικόνα" descr="imagesCAVWRZ0H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95" y="340699"/>
            <a:ext cx="1250388" cy="1447818"/>
          </a:xfrm>
          <a:prstGeom prst="rect">
            <a:avLst/>
          </a:prstGeom>
        </p:spPr>
      </p:pic>
      <p:sp>
        <p:nvSpPr>
          <p:cNvPr id="11" name="10 - Επεξήγηση με στρογγυλεμένο παραλληλόγραμμο"/>
          <p:cNvSpPr/>
          <p:nvPr/>
        </p:nvSpPr>
        <p:spPr>
          <a:xfrm>
            <a:off x="2071670" y="145443"/>
            <a:ext cx="4156514" cy="1000132"/>
          </a:xfrm>
          <a:prstGeom prst="wedgeRoundRectCallout">
            <a:avLst>
              <a:gd name="adj1" fmla="val -60217"/>
              <a:gd name="adj2" fmla="val -782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ka-AcidGR-GhostStory" pitchFamily="2" charset="0"/>
                <a:ea typeface="Aka-AcidGR-GhostStory" pitchFamily="2" charset="0"/>
              </a:rPr>
              <a:t>Τώρα προσέξτε! </a:t>
            </a:r>
            <a:endParaRPr lang="el-GR" sz="4800" dirty="0"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2071670" y="74005"/>
            <a:ext cx="4300530" cy="1714512"/>
          </a:xfrm>
          <a:prstGeom prst="wedgeRoundRectCallout">
            <a:avLst>
              <a:gd name="adj1" fmla="val -57640"/>
              <a:gd name="adj2" fmla="val -21566"/>
              <a:gd name="adj3" fmla="val 16667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ka-AcidGR-GhostStory" pitchFamily="2" charset="0"/>
                <a:ea typeface="Aka-AcidGR-GhostStory" pitchFamily="2" charset="0"/>
              </a:rPr>
              <a:t>Διαβάστε τις λέξεις που μεγάλωσαν.</a:t>
            </a:r>
            <a:endParaRPr lang="el-GR" sz="4400" dirty="0"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309854" y="-357214"/>
            <a:ext cx="480131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ε</a:t>
            </a:r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ι = ι</a:t>
            </a:r>
            <a:endParaRPr lang="el-GR" sz="15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pic>
        <p:nvPicPr>
          <p:cNvPr id="5" name="4 - Εικόνα" descr="imagesCA9CJ1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1962150" cy="233362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643174" y="1785926"/>
            <a:ext cx="6215106" cy="4786346"/>
          </a:xfrm>
          <a:prstGeom prst="wedgeRoundRectCallout">
            <a:avLst>
              <a:gd name="adj1" fmla="val -53427"/>
              <a:gd name="adj2" fmla="val 16704"/>
              <a:gd name="adj3" fmla="val 16667"/>
            </a:avLst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714612" y="1785926"/>
            <a:ext cx="600551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Έψιλον γιώτα</a:t>
            </a:r>
          </a:p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 είναι ι.</a:t>
            </a:r>
          </a:p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Τι κάνει κάποιος </a:t>
            </a:r>
          </a:p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θα μου πει.</a:t>
            </a:r>
          </a:p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Τι κάνει; </a:t>
            </a:r>
          </a:p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Τρέχει, παίζει, </a:t>
            </a:r>
          </a:p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μιλάει, μαθαίνει.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2043" y="2114881"/>
            <a:ext cx="7571184" cy="45259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Όταν το </a:t>
            </a:r>
            <a:r>
              <a:rPr lang="el-G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ει</a:t>
            </a:r>
            <a:r>
              <a:rPr lang="el-G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 τονίζεται, ο τόνος πάει στο ι. </a:t>
            </a:r>
            <a:endParaRPr lang="el-G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762049" y="-354190"/>
            <a:ext cx="361990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ε</a:t>
            </a:r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GhostStory" pitchFamily="2" charset="0"/>
                <a:ea typeface="Aka-AcidGR-GhostStory" pitchFamily="2" charset="0"/>
              </a:rPr>
              <a:t>ι = ι</a:t>
            </a:r>
            <a:endParaRPr lang="el-GR" sz="15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5" name="3 - Τίτλος"/>
          <p:cNvSpPr txBox="1">
            <a:spLocks/>
          </p:cNvSpPr>
          <p:nvPr/>
        </p:nvSpPr>
        <p:spPr>
          <a:xfrm>
            <a:off x="2757684" y="-285776"/>
            <a:ext cx="3619902" cy="240065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0" b="1" i="0" u="none" strike="noStrike" kern="1200" cap="none" spc="0" normalizeH="0" baseline="0" noProof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ka-AcidGR-GhostStory" pitchFamily="2" charset="0"/>
                <a:ea typeface="Aka-AcidGR-GhostStory" pitchFamily="2" charset="0"/>
                <a:cs typeface="+mj-cs"/>
              </a:rPr>
              <a:t>εί</a:t>
            </a:r>
            <a:r>
              <a:rPr kumimoji="0" lang="el-GR" sz="15000" b="1" i="0" u="none" strike="noStrike" kern="1200" cap="none" spc="0" normalizeH="0" baseline="0" noProof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ka-AcidGR-GhostStory" pitchFamily="2" charset="0"/>
                <a:ea typeface="Aka-AcidGR-GhostStory" pitchFamily="2" charset="0"/>
                <a:cs typeface="+mj-cs"/>
              </a:rPr>
              <a:t> = 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0425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6600" dirty="0" smtClean="0">
                <a:latin typeface="ChemyRetro" pitchFamily="50" charset="0"/>
              </a:rPr>
              <a:t>Τι κάνει;</a:t>
            </a:r>
            <a:endParaRPr lang="el-GR" sz="6600" dirty="0">
              <a:latin typeface="ChemyRetro" pitchFamily="50" charset="0"/>
            </a:endParaRPr>
          </a:p>
        </p:txBody>
      </p:sp>
      <p:pic>
        <p:nvPicPr>
          <p:cNvPr id="4" name="3 - Θέση περιεχομένου" descr="clipart%20talk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1546"/>
            <a:ext cx="3929090" cy="4447730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928662" y="6072206"/>
            <a:ext cx="678661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ang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214422"/>
            <a:ext cx="3857652" cy="4071966"/>
          </a:xfrm>
          <a:prstGeom prst="rect">
            <a:avLst/>
          </a:prstGeom>
        </p:spPr>
      </p:pic>
      <p:pic>
        <p:nvPicPr>
          <p:cNvPr id="8" name="7 - Εικόνα" descr="1088832-Clipart-Exhausted-Boy-Trying-To-Stay-Awake-To-See-Santa-Royalty-Free-Vector-Illustration.jpg"/>
          <p:cNvPicPr>
            <a:picLocks noChangeAspect="1"/>
          </p:cNvPicPr>
          <p:nvPr/>
        </p:nvPicPr>
        <p:blipFill>
          <a:blip r:embed="rId4"/>
          <a:srcRect r="5000"/>
          <a:stretch>
            <a:fillRect/>
          </a:stretch>
        </p:blipFill>
        <p:spPr>
          <a:xfrm>
            <a:off x="2500298" y="1142984"/>
            <a:ext cx="3909854" cy="4357718"/>
          </a:xfrm>
          <a:prstGeom prst="rect">
            <a:avLst/>
          </a:prstGeom>
        </p:spPr>
      </p:pic>
      <p:pic>
        <p:nvPicPr>
          <p:cNvPr id="9" name="8 - Εικόνα" descr="read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1071546"/>
            <a:ext cx="3786214" cy="4429156"/>
          </a:xfrm>
          <a:prstGeom prst="rect">
            <a:avLst/>
          </a:prstGeom>
        </p:spPr>
      </p:pic>
      <p:pic>
        <p:nvPicPr>
          <p:cNvPr id="11" name="10 - Εικόνα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289" y="1864305"/>
            <a:ext cx="4143404" cy="3422083"/>
          </a:xfrm>
          <a:prstGeom prst="rect">
            <a:avLst/>
          </a:prstGeom>
        </p:spPr>
      </p:pic>
      <p:pic>
        <p:nvPicPr>
          <p:cNvPr id="10" name="9 - Εικόνα" descr="untitled (2)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126" y="1229312"/>
            <a:ext cx="3286148" cy="452880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70" y="1150789"/>
            <a:ext cx="3857652" cy="44087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64242"/>
            <a:ext cx="6336704" cy="4372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437</Words>
  <Application>Microsoft Office PowerPoint</Application>
  <PresentationFormat>Προβολή στην οθόνη (4:3)</PresentationFormat>
  <Paragraphs>110</Paragraphs>
  <Slides>31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Παρουσίαση του PowerPoint</vt:lpstr>
      <vt:lpstr>Ενότητα: Σκανταλιές</vt:lpstr>
      <vt:lpstr>Το καπέλο περπατάει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 = ι</vt:lpstr>
      <vt:lpstr>Τι κάνει;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Ανοίγουμε το κόκκινο τετράδιο και γράφουμε ημερομηνία.</vt:lpstr>
      <vt:lpstr>Παρουσίαση του PowerPoint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Κάποια σκανταλιά ετοιμάζει πάλι το σκυλάκι…</vt:lpstr>
      <vt:lpstr>Παρουσίαση του PowerPoint</vt:lpstr>
      <vt:lpstr>Παρουσίαση του PowerPoint</vt:lpstr>
      <vt:lpstr>Παρουσίαση του PowerPoint</vt:lpstr>
      <vt:lpstr>Ο βάτραχος μας δίνει κι άλλο κανόνα: </vt:lpstr>
      <vt:lpstr>Αν το το έχει μπροστά , το γιώτα (ι) θα πάρει τελικά.</vt:lpstr>
      <vt:lpstr>Αν όμως έχει άρθρο ο και η , το ήτα θέλει στη στιγμή.</vt:lpstr>
      <vt:lpstr>Κι αν κάτι κάνει, ξέρεις εσύ. Έψιλον γιώτα δηλαδή.</vt:lpstr>
      <vt:lpstr>Για να δω τι θυμάστε.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Σκανταλιές</dc:title>
  <dc:creator>Ιωαννα</dc:creator>
  <cp:lastModifiedBy>Ιωάννα</cp:lastModifiedBy>
  <cp:revision>24</cp:revision>
  <dcterms:created xsi:type="dcterms:W3CDTF">2013-02-09T16:39:38Z</dcterms:created>
  <dcterms:modified xsi:type="dcterms:W3CDTF">2015-02-08T16:03:16Z</dcterms:modified>
</cp:coreProperties>
</file>