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5" r:id="rId9"/>
    <p:sldId id="267" r:id="rId10"/>
    <p:sldId id="269" r:id="rId11"/>
    <p:sldId id="270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97CF-2A7B-4D52-AB92-F88C2C17AB4E}" type="datetimeFigureOut">
              <a:rPr lang="el-GR" smtClean="0"/>
              <a:pPr/>
              <a:t>14/3/2015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20AE7-BE73-4D04-94EF-C8EE2D97476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angel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6288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alligram" pitchFamily="2" charset="0"/>
                <a:ea typeface="Aka-AcidGR-Calligram" pitchFamily="2" charset="0"/>
              </a:rPr>
              <a:t>Για τ’ αγγελάκια του ουρανού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alligram" pitchFamily="2" charset="0"/>
              <a:ea typeface="Aka-AcidGR-Calligram" pitchFamily="2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5758408"/>
            <a:ext cx="6400800" cy="766936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alligram" pitchFamily="2" charset="0"/>
                <a:ea typeface="Aka-AcidGR-Calligram" pitchFamily="2" charset="0"/>
              </a:rPr>
              <a:t>Επανάληψη 6</a:t>
            </a:r>
            <a:r>
              <a:rPr lang="el-GR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alligram" pitchFamily="2" charset="0"/>
                <a:ea typeface="Aka-AcidGR-Calligram" pitchFamily="2" charset="0"/>
              </a:rPr>
              <a:t>ης</a:t>
            </a:r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alligram" pitchFamily="2" charset="0"/>
                <a:ea typeface="Aka-AcidGR-Calligram" pitchFamily="2" charset="0"/>
              </a:rPr>
              <a:t> ενότητας</a:t>
            </a:r>
          </a:p>
          <a:p>
            <a:endParaRPr lang="el-G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alligram" pitchFamily="2" charset="0"/>
              <a:ea typeface="Aka-AcidGR-Calligra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3475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651747" y="2357430"/>
            <a:ext cx="23785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β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αλίτσα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774404" y="3214686"/>
            <a:ext cx="24330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στεφάνι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392261" y="4500570"/>
            <a:ext cx="277768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φραντζόλα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954534" y="5286388"/>
            <a:ext cx="27863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π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απούτσια.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68675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8001056" cy="522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0872" y="299148"/>
            <a:ext cx="8229600" cy="1143000"/>
          </a:xfrm>
        </p:spPr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797" y="24510"/>
            <a:ext cx="9125301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1075159" y="453114"/>
            <a:ext cx="423385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σφουγγαρίστρα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349781" y="953180"/>
            <a:ext cx="28286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παντζούρι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426553" y="1453246"/>
            <a:ext cx="275107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γαλότσες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966602" y="1953312"/>
            <a:ext cx="3403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τσουγκράνα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402945" y="2453378"/>
            <a:ext cx="20428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αλεύρι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3700322" y="2953444"/>
            <a:ext cx="184826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πεύκο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4124863" y="3511677"/>
            <a:ext cx="36112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αυτοκινητάκι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5791878" y="4310766"/>
            <a:ext cx="240258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φεγγάρι</a:t>
            </a:r>
            <a:r>
              <a:rPr lang="el-GR" sz="3200" b="1" cap="none" spc="28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 .</a:t>
            </a:r>
            <a:endParaRPr lang="el-GR" sz="3200" b="1" cap="none" spc="28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hemyRetro" pitchFamily="50" charset="0"/>
                <a:ea typeface="Aka-AcidGR-DiaryGirl" pitchFamily="2" charset="-95"/>
              </a:rPr>
              <a:t>Βάζουμε τόνο στις λέξεις.</a:t>
            </a:r>
            <a:endParaRPr lang="el-GR" dirty="0">
              <a:latin typeface="ChemyRetro" pitchFamily="50" charset="0"/>
              <a:ea typeface="Aka-AcidGR-DiaryGirl" pitchFamily="2" charset="-95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586108" y="2857496"/>
            <a:ext cx="216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αυριο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394034" y="4857760"/>
            <a:ext cx="3642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μαυρισμα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2987824" y="4929198"/>
            <a:ext cx="18582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ευγε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79512" y="4786322"/>
            <a:ext cx="2441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μαυρο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3280169" y="3000372"/>
            <a:ext cx="2494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αλευρι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6443094" y="3071810"/>
            <a:ext cx="22268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πευκο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2" name="11 - Εικόνα" descr="dinosaur005PR_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1285860"/>
            <a:ext cx="1524000" cy="133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448341" y="2143116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αιμα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30380" y="2143116"/>
            <a:ext cx="2743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ταυρος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778349" y="3786190"/>
            <a:ext cx="3119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ευπορος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57450" y="3786190"/>
            <a:ext cx="1951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ειμαι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185732" y="2143116"/>
            <a:ext cx="2719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ναυτης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168508" y="3786190"/>
            <a:ext cx="2799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χορευω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0" name="9 - Εικόνα" descr="dragon-clipar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2834469" cy="2316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726174" y="2143116"/>
            <a:ext cx="2327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αιωρα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397419" y="2143116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δουλευω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2847278" y="3786190"/>
            <a:ext cx="2650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ζηλευω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44465" y="3786190"/>
            <a:ext cx="19078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ειναι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297942" y="2143116"/>
            <a:ext cx="18341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ευχη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791216" y="3786190"/>
            <a:ext cx="3228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κουρευω</a:t>
            </a:r>
            <a:endParaRPr lang="el-GR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0" name="9 - Εικόνα" descr="disney-clipart-aladdin-geni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644" y="285728"/>
            <a:ext cx="1482800" cy="2085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21" y="1870958"/>
            <a:ext cx="6192688" cy="4440040"/>
          </a:xfrm>
          <a:prstGeom prst="rect">
            <a:avLst/>
          </a:prstGeom>
        </p:spPr>
      </p:pic>
      <p:sp>
        <p:nvSpPr>
          <p:cNvPr id="3" name="Ορθογώνιο 2"/>
          <p:cNvSpPr/>
          <p:nvPr/>
        </p:nvSpPr>
        <p:spPr>
          <a:xfrm>
            <a:off x="345528" y="116632"/>
            <a:ext cx="845295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Παίζουμε το σπασμένο </a:t>
            </a:r>
          </a:p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τηλέφωνο;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985494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26835"/>
            <a:ext cx="3779912" cy="2126906"/>
          </a:xfrm>
          <a:prstGeom prst="rect">
            <a:avLst/>
          </a:prstGeom>
        </p:spPr>
      </p:pic>
      <p:sp>
        <p:nvSpPr>
          <p:cNvPr id="2" name="Ορθογώνιο 1"/>
          <p:cNvSpPr/>
          <p:nvPr/>
        </p:nvSpPr>
        <p:spPr>
          <a:xfrm>
            <a:off x="299039" y="260648"/>
            <a:ext cx="8545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hemyRetro" pitchFamily="50" charset="0"/>
              </a:rPr>
              <a:t>Λέξεις για το παιχνίδι</a:t>
            </a:r>
            <a:endParaRPr lang="el-GR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hemyRetro" pitchFamily="50" charset="0"/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559337" y="1203383"/>
            <a:ext cx="7920758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l-GR" sz="4400" b="1" spc="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τσαγκάρης ,  καφετζής , </a:t>
            </a:r>
          </a:p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γκαρίζω, τσόφλι, τσάι , </a:t>
            </a:r>
          </a:p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τσέπη , μουτζούρα, τζάμι, </a:t>
            </a:r>
          </a:p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μελιτζάνα, μαγκούρα , γκρι</a:t>
            </a:r>
          </a:p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αυλή, δεινόσαυρος, ευχή, </a:t>
            </a:r>
          </a:p>
          <a:p>
            <a:pPr algn="ctr"/>
            <a:r>
              <a:rPr lang="el-GR" sz="4400" b="1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  <a:latin typeface="Aka-AcidGR-DiaryGirl" pitchFamily="2" charset="-95"/>
                <a:ea typeface="Aka-AcidGR-DiaryGirl" pitchFamily="2" charset="-95"/>
              </a:rPr>
              <a:t>ευτυχισμένος, νεύρα</a:t>
            </a:r>
          </a:p>
        </p:txBody>
      </p:sp>
    </p:spTree>
    <p:extLst>
      <p:ext uri="{BB962C8B-B14F-4D97-AF65-F5344CB8AC3E}">
        <p14:creationId xmlns:p14="http://schemas.microsoft.com/office/powerpoint/2010/main" val="117328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6858048" cy="386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835"/>
          <a:stretch>
            <a:fillRect/>
          </a:stretch>
        </p:blipFill>
        <p:spPr bwMode="auto">
          <a:xfrm>
            <a:off x="-142908" y="4572008"/>
            <a:ext cx="474648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6338887"/>
            <a:ext cx="214272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34858"/>
          <a:stretch>
            <a:fillRect/>
          </a:stretch>
        </p:blipFill>
        <p:spPr bwMode="auto">
          <a:xfrm>
            <a:off x="4505325" y="2071678"/>
            <a:ext cx="4638675" cy="4138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746800" y="14634"/>
            <a:ext cx="449033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6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Τα σύμφωνα</a:t>
            </a:r>
            <a:endParaRPr lang="el-GR" sz="7200" b="1" cap="none" spc="60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6" name="5 - Εικόνα" descr="frog3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13" y="1844824"/>
            <a:ext cx="2124075" cy="2152650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958973" y="1196752"/>
            <a:ext cx="6185027" cy="2952328"/>
          </a:xfrm>
          <a:prstGeom prst="wedgeRoundRectCallout">
            <a:avLst>
              <a:gd name="adj1" fmla="val -59373"/>
              <a:gd name="adj2" fmla="val -7267"/>
              <a:gd name="adj3" fmla="val 1666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Aka-AcidGR-DiaryGirl" pitchFamily="2" charset="-95"/>
                <a:ea typeface="Aka-AcidGR-DiaryGirl" pitchFamily="2" charset="-95"/>
              </a:rPr>
              <a:t>Σύμφωνα ονομάζονται τα γράμματα που δεν έχουν δυνατή φωνή. Βρείτε ποια είναι κοιτώντας </a:t>
            </a:r>
            <a:r>
              <a:rPr lang="el-GR" sz="3200" b="1" dirty="0"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3200" b="1" dirty="0" smtClean="0">
                <a:latin typeface="Aka-AcidGR-DiaryGirl" pitchFamily="2" charset="-95"/>
                <a:ea typeface="Aka-AcidGR-DiaryGirl" pitchFamily="2" charset="-95"/>
              </a:rPr>
              <a:t>το </a:t>
            </a:r>
            <a:r>
              <a:rPr lang="el-GR" sz="3200" b="1" dirty="0" smtClean="0">
                <a:latin typeface="Aka-AcidGR-DiaryGirl" pitchFamily="2" charset="-95"/>
                <a:ea typeface="Aka-AcidGR-DiaryGirl" pitchFamily="2" charset="-95"/>
              </a:rPr>
              <a:t>χωριό των ήσυχων γραμμάτων και το τρενάκι!</a:t>
            </a:r>
            <a:endParaRPr lang="el-GR" sz="32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668795" y="5643578"/>
            <a:ext cx="60305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ν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6737686" y="4500570"/>
            <a:ext cx="659156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θ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410558" y="4500570"/>
            <a:ext cx="599844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4105702" y="4500570"/>
            <a:ext cx="583814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γ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4909954" y="4500570"/>
            <a:ext cx="591829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δ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5897262" y="4500570"/>
            <a:ext cx="500458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ζ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5309727" y="5643578"/>
            <a:ext cx="553358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6973641" y="5643578"/>
            <a:ext cx="551754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4582524" y="5643578"/>
            <a:ext cx="68320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8" name="17 - Ορθογώνιο"/>
          <p:cNvSpPr/>
          <p:nvPr/>
        </p:nvSpPr>
        <p:spPr>
          <a:xfrm>
            <a:off x="964032" y="5643578"/>
            <a:ext cx="646332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μ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9" name="18 - Ορθογώνιο"/>
          <p:cNvSpPr/>
          <p:nvPr/>
        </p:nvSpPr>
        <p:spPr>
          <a:xfrm>
            <a:off x="281713" y="5643578"/>
            <a:ext cx="529312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0" name="19 - Ορθογώνιο"/>
          <p:cNvSpPr/>
          <p:nvPr/>
        </p:nvSpPr>
        <p:spPr>
          <a:xfrm>
            <a:off x="2349511" y="5643578"/>
            <a:ext cx="609462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ξ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1" name="20 - Ορθογώνιο"/>
          <p:cNvSpPr/>
          <p:nvPr/>
        </p:nvSpPr>
        <p:spPr>
          <a:xfrm>
            <a:off x="3159270" y="5643578"/>
            <a:ext cx="553357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2" name="21 - Ορθογώνιο"/>
          <p:cNvSpPr/>
          <p:nvPr/>
        </p:nvSpPr>
        <p:spPr>
          <a:xfrm>
            <a:off x="3896196" y="5643578"/>
            <a:ext cx="617478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ρ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3" name="22 - Ορθογώνιο"/>
          <p:cNvSpPr/>
          <p:nvPr/>
        </p:nvSpPr>
        <p:spPr>
          <a:xfrm>
            <a:off x="7761864" y="4500570"/>
            <a:ext cx="566181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4" name="23 - Ορθογώνιο"/>
          <p:cNvSpPr/>
          <p:nvPr/>
        </p:nvSpPr>
        <p:spPr>
          <a:xfrm>
            <a:off x="6062580" y="5643578"/>
            <a:ext cx="688009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φ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7737713" y="5643578"/>
            <a:ext cx="651140" cy="9233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ψ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5400" spc="300" dirty="0" smtClean="0">
                <a:latin typeface="Aka-AcidGR-Chubby" pitchFamily="2" charset="-95"/>
                <a:ea typeface="Aka-AcidGR-Chubby" pitchFamily="2" charset="-95"/>
              </a:rPr>
              <a:t>Τα δίψηφα σύμφωνα: </a:t>
            </a:r>
            <a:br>
              <a:rPr lang="el-GR" sz="5400" spc="300" dirty="0" smtClean="0">
                <a:latin typeface="Aka-AcidGR-Chubby" pitchFamily="2" charset="-95"/>
                <a:ea typeface="Aka-AcidGR-Chubby" pitchFamily="2" charset="-95"/>
              </a:rPr>
            </a:br>
            <a:r>
              <a:rPr lang="el-GR" sz="5400" spc="300" dirty="0" err="1" smtClean="0">
                <a:latin typeface="Aka-AcidGR-Chubby" pitchFamily="2" charset="-95"/>
                <a:ea typeface="Aka-AcidGR-Chubby" pitchFamily="2" charset="-95"/>
              </a:rPr>
              <a:t>μπ</a:t>
            </a:r>
            <a:r>
              <a:rPr lang="el-GR" sz="5400" spc="300" dirty="0" smtClean="0">
                <a:latin typeface="Aka-AcidGR-Chubby" pitchFamily="2" charset="-95"/>
                <a:ea typeface="Aka-AcidGR-Chubby" pitchFamily="2" charset="-95"/>
              </a:rPr>
              <a:t> , ντ, </a:t>
            </a:r>
            <a:r>
              <a:rPr lang="el-GR" sz="5400" spc="300" dirty="0" err="1" smtClean="0">
                <a:latin typeface="Aka-AcidGR-Chubby" pitchFamily="2" charset="-95"/>
                <a:ea typeface="Aka-AcidGR-Chubby" pitchFamily="2" charset="-95"/>
              </a:rPr>
              <a:t>γκ</a:t>
            </a:r>
            <a:r>
              <a:rPr lang="el-GR" sz="5400" spc="300" dirty="0" smtClean="0">
                <a:latin typeface="Aka-AcidGR-Chubby" pitchFamily="2" charset="-95"/>
                <a:ea typeface="Aka-AcidGR-Chubby" pitchFamily="2" charset="-95"/>
              </a:rPr>
              <a:t> , </a:t>
            </a:r>
            <a:r>
              <a:rPr lang="el-GR" sz="5400" spc="300" dirty="0" err="1" smtClean="0">
                <a:latin typeface="Aka-AcidGR-Chubby" pitchFamily="2" charset="-95"/>
                <a:ea typeface="Aka-AcidGR-Chubby" pitchFamily="2" charset="-95"/>
              </a:rPr>
              <a:t>γγ</a:t>
            </a:r>
            <a:r>
              <a:rPr lang="el-GR" sz="5400" spc="300" dirty="0" smtClean="0">
                <a:latin typeface="Aka-AcidGR-Chubby" pitchFamily="2" charset="-95"/>
                <a:ea typeface="Aka-AcidGR-Chubby" pitchFamily="2" charset="-95"/>
              </a:rPr>
              <a:t>, </a:t>
            </a:r>
            <a:r>
              <a:rPr lang="el-GR" sz="5400" spc="300" dirty="0" err="1" smtClean="0">
                <a:latin typeface="Aka-AcidGR-Chubby" pitchFamily="2" charset="-95"/>
                <a:ea typeface="Aka-AcidGR-Chubby" pitchFamily="2" charset="-95"/>
              </a:rPr>
              <a:t>τσ</a:t>
            </a:r>
            <a:r>
              <a:rPr lang="el-GR" sz="5400" spc="300" dirty="0" smtClean="0">
                <a:latin typeface="Aka-AcidGR-Chubby" pitchFamily="2" charset="-95"/>
                <a:ea typeface="Aka-AcidGR-Chubby" pitchFamily="2" charset="-95"/>
              </a:rPr>
              <a:t>, τζ</a:t>
            </a:r>
            <a:endParaRPr lang="el-GR" sz="5400" spc="300" dirty="0"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4" name="3 - Εικόνα" descr="b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000240"/>
            <a:ext cx="1238243" cy="1132861"/>
          </a:xfrm>
          <a:prstGeom prst="rect">
            <a:avLst/>
          </a:prstGeom>
        </p:spPr>
      </p:pic>
      <p:pic>
        <p:nvPicPr>
          <p:cNvPr id="5" name="4 - Εικόνα" descr="egg_she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4143380"/>
            <a:ext cx="2000232" cy="1240019"/>
          </a:xfrm>
          <a:prstGeom prst="rect">
            <a:avLst/>
          </a:prstGeom>
        </p:spPr>
      </p:pic>
      <p:pic>
        <p:nvPicPr>
          <p:cNvPr id="6" name="5 - Εικόνα" descr="659995-tn_closet20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934" y="1928802"/>
            <a:ext cx="1143000" cy="1143000"/>
          </a:xfrm>
          <a:prstGeom prst="rect">
            <a:avLst/>
          </a:prstGeom>
        </p:spPr>
      </p:pic>
      <p:pic>
        <p:nvPicPr>
          <p:cNvPr id="7" name="6 - Εικόνα" descr="pengu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40" y="1785926"/>
            <a:ext cx="1331142" cy="1464256"/>
          </a:xfrm>
          <a:prstGeom prst="rect">
            <a:avLst/>
          </a:prstGeom>
        </p:spPr>
      </p:pic>
      <p:pic>
        <p:nvPicPr>
          <p:cNvPr id="8" name="7 - Εικόνα" descr="ανγελ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4071942"/>
            <a:ext cx="1571636" cy="1571636"/>
          </a:xfrm>
          <a:prstGeom prst="rect">
            <a:avLst/>
          </a:prstGeom>
        </p:spPr>
      </p:pic>
      <p:pic>
        <p:nvPicPr>
          <p:cNvPr id="9" name="8 - Εικόνα" descr="tzak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74" y="4214818"/>
            <a:ext cx="1824042" cy="1971142"/>
          </a:xfrm>
          <a:prstGeom prst="rect">
            <a:avLst/>
          </a:prstGeom>
        </p:spPr>
      </p:pic>
      <p:sp>
        <p:nvSpPr>
          <p:cNvPr id="10" name="9 - TextBox"/>
          <p:cNvSpPr txBox="1"/>
          <p:nvPr/>
        </p:nvSpPr>
        <p:spPr>
          <a:xfrm>
            <a:off x="428596" y="3357562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μπ</a:t>
            </a: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άλα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000364" y="3214686"/>
            <a:ext cx="292895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ντ</a:t>
            </a: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ουλάπα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6143636" y="3286124"/>
            <a:ext cx="300036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πι</a:t>
            </a:r>
            <a:r>
              <a:rPr lang="el-GR" sz="4000" b="1" dirty="0" smtClean="0"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γκ</a:t>
            </a: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ουίνος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357158" y="5786454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ά</a:t>
            </a:r>
            <a:r>
              <a:rPr lang="el-GR" sz="4000" b="1" dirty="0" smtClean="0"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γγ</a:t>
            </a: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ελος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3357554" y="5429264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τσ</a:t>
            </a: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όφλι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6572232" y="6150114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FF0000"/>
                </a:solidFill>
                <a:latin typeface="Aka-AcidGR-DiaryGirl" pitchFamily="2" charset="-95"/>
                <a:ea typeface="Aka-AcidGR-DiaryGirl" pitchFamily="2" charset="-95"/>
              </a:rPr>
              <a:t>τζ</a:t>
            </a: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άκι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835"/>
          <a:stretch>
            <a:fillRect/>
          </a:stretch>
        </p:blipFill>
        <p:spPr bwMode="auto">
          <a:xfrm>
            <a:off x="-142908" y="4572008"/>
            <a:ext cx="474648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338887"/>
            <a:ext cx="214272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34858"/>
          <a:stretch>
            <a:fillRect/>
          </a:stretch>
        </p:blipFill>
        <p:spPr bwMode="auto">
          <a:xfrm>
            <a:off x="4505325" y="2071678"/>
            <a:ext cx="4638675" cy="413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- Εικόνα" descr="ang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642918"/>
            <a:ext cx="1952625" cy="2343150"/>
          </a:xfrm>
          <a:prstGeom prst="rect">
            <a:avLst/>
          </a:prstGeom>
        </p:spPr>
      </p:pic>
      <p:sp>
        <p:nvSpPr>
          <p:cNvPr id="11" name="10 - Έλλειψη"/>
          <p:cNvSpPr/>
          <p:nvPr/>
        </p:nvSpPr>
        <p:spPr>
          <a:xfrm>
            <a:off x="7215206" y="5715016"/>
            <a:ext cx="500066" cy="50006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7643834" y="3000372"/>
            <a:ext cx="500066" cy="50006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2000232" y="5929330"/>
            <a:ext cx="500066" cy="500066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7 - Επεξήγηση με στρογγυλεμένο παραλληλόγραμμο"/>
          <p:cNvSpPr/>
          <p:nvPr/>
        </p:nvSpPr>
        <p:spPr>
          <a:xfrm>
            <a:off x="2857488" y="260648"/>
            <a:ext cx="5746960" cy="1525278"/>
          </a:xfrm>
          <a:prstGeom prst="wedgeRoundRectCallout">
            <a:avLst>
              <a:gd name="adj1" fmla="val -62808"/>
              <a:gd name="adj2" fmla="val 10374"/>
              <a:gd name="adj3" fmla="val 16667"/>
            </a:avLst>
          </a:prstGeom>
          <a:solidFill>
            <a:srgbClr val="C0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Κυκλώστε όλα τα δίψηφα σύμφωνα 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1860829" y="44624"/>
            <a:ext cx="48077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7200" b="1" cap="none" spc="600" dirty="0" smtClean="0">
                <a:ln w="17780" cmpd="sng">
                  <a:noFill/>
                  <a:prstDash val="solid"/>
                  <a:miter lim="800000"/>
                </a:ln>
                <a:solidFill>
                  <a:sysClr val="windowText" lastClr="000000"/>
                </a:solidFill>
                <a:latin typeface="Aka-AcidGR-Chubby" pitchFamily="2" charset="-95"/>
                <a:ea typeface="Aka-AcidGR-Chubby" pitchFamily="2" charset="-95"/>
              </a:rPr>
              <a:t>Τα φωνήεντα</a:t>
            </a:r>
            <a:endParaRPr lang="el-GR" sz="7200" b="1" cap="none" spc="600" dirty="0">
              <a:ln w="17780" cmpd="sng">
                <a:noFill/>
                <a:prstDash val="solid"/>
                <a:miter lim="800000"/>
              </a:ln>
              <a:solidFill>
                <a:sysClr val="windowText" lastClr="000000"/>
              </a:solidFill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5" name="4 - Εικόνα" descr="frog3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3" y="2071678"/>
            <a:ext cx="2124075" cy="2152650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775918" y="1412776"/>
            <a:ext cx="6368083" cy="3096344"/>
          </a:xfrm>
          <a:prstGeom prst="wedgeRoundRectCallout">
            <a:avLst>
              <a:gd name="adj1" fmla="val -59373"/>
              <a:gd name="adj2" fmla="val -7267"/>
              <a:gd name="adj3" fmla="val 16667"/>
            </a:avLst>
          </a:prstGeom>
          <a:solidFill>
            <a:srgbClr val="FF00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ka-AcidGR-DiaryGirl" pitchFamily="2" charset="-95"/>
                <a:ea typeface="Aka-AcidGR-DiaryGirl" pitchFamily="2" charset="-95"/>
              </a:rPr>
              <a:t>Φωνήεντα ονομάζονται οι φωνούλες . Βρείτε ποιες είναι κοιτώντας τη λίμνη με τις φωνούλες.</a:t>
            </a:r>
            <a:endParaRPr lang="el-GR" sz="3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034264" y="5572140"/>
            <a:ext cx="631904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358804" y="5572140"/>
            <a:ext cx="684804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1372623" y="5572140"/>
            <a:ext cx="614272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2184089" y="5572140"/>
            <a:ext cx="622286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η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3214678" y="5572140"/>
            <a:ext cx="383439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916498" y="5572140"/>
            <a:ext cx="707245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ω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054433" y="5572140"/>
            <a:ext cx="599844" cy="923330"/>
          </a:xfrm>
          <a:prstGeom prst="rect">
            <a:avLst/>
          </a:prstGeom>
          <a:solidFill>
            <a:srgbClr val="7030A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54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υ</a:t>
            </a:r>
            <a:endParaRPr lang="el-GR" sz="54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179512" y="4643446"/>
            <a:ext cx="8669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800" b="1" dirty="0" smtClean="0">
                <a:latin typeface="ChemyRetro" pitchFamily="50" charset="0"/>
              </a:rPr>
              <a:t>Τα φωνήεντα είναι 7 και φωνάζουν δυνατά:</a:t>
            </a:r>
            <a:endParaRPr lang="el-GR" sz="2800" dirty="0">
              <a:latin typeface="ChemyRetro" pitchFamily="5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6000" spc="300" dirty="0" smtClean="0">
                <a:latin typeface="Aka-AcidGR-Chubby" pitchFamily="2" charset="-95"/>
                <a:ea typeface="Aka-AcidGR-Chubby" pitchFamily="2" charset="-95"/>
              </a:rPr>
              <a:t>Τα δίψηφα φωνήεντα:</a:t>
            </a:r>
            <a:br>
              <a:rPr lang="el-GR" sz="6000" spc="300" dirty="0" smtClean="0">
                <a:latin typeface="Aka-AcidGR-Chubby" pitchFamily="2" charset="-95"/>
                <a:ea typeface="Aka-AcidGR-Chubby" pitchFamily="2" charset="-95"/>
              </a:rPr>
            </a:br>
            <a:r>
              <a:rPr lang="el-GR" sz="6000" spc="300" dirty="0" smtClean="0">
                <a:latin typeface="Aka-AcidGR-Chubby" pitchFamily="2" charset="-95"/>
                <a:ea typeface="Aka-AcidGR-Chubby" pitchFamily="2" charset="-95"/>
              </a:rPr>
              <a:t>αι, ει, οι, ου</a:t>
            </a:r>
            <a:endParaRPr lang="el-GR" sz="6000" spc="300" dirty="0">
              <a:latin typeface="Aka-AcidGR-Chubby" pitchFamily="2" charset="-95"/>
              <a:ea typeface="Aka-AcidGR-Chubby" pitchFamily="2" charset="-95"/>
            </a:endParaRPr>
          </a:p>
        </p:txBody>
      </p:sp>
      <p:pic>
        <p:nvPicPr>
          <p:cNvPr id="4" name="3 - Εικόνα" descr="aiw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643050"/>
            <a:ext cx="2214578" cy="2034644"/>
          </a:xfrm>
          <a:prstGeom prst="rect">
            <a:avLst/>
          </a:prstGeom>
        </p:spPr>
      </p:pic>
      <p:pic>
        <p:nvPicPr>
          <p:cNvPr id="5" name="4 - Εικόνα" descr="entranc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0760" y="1428736"/>
            <a:ext cx="2266950" cy="2019300"/>
          </a:xfrm>
          <a:prstGeom prst="rect">
            <a:avLst/>
          </a:prstGeom>
        </p:spPr>
      </p:pic>
      <p:pic>
        <p:nvPicPr>
          <p:cNvPr id="6" name="5 - Εικόνα" descr="famil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4143380"/>
            <a:ext cx="2619375" cy="1743075"/>
          </a:xfrm>
          <a:prstGeom prst="rect">
            <a:avLst/>
          </a:prstGeom>
        </p:spPr>
      </p:pic>
      <p:pic>
        <p:nvPicPr>
          <p:cNvPr id="7" name="6 - Εικόνα" descr="tai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2" y="4214818"/>
            <a:ext cx="1957586" cy="1919627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428596" y="3357562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latin typeface="Aka-AcidGR-DiaryGirl" pitchFamily="2" charset="-95"/>
                <a:ea typeface="Aka-AcidGR-DiaryGirl" pitchFamily="2" charset="-95"/>
              </a:rPr>
              <a:t>αι</a:t>
            </a: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ώρα</a:t>
            </a:r>
            <a:endParaRPr lang="el-GR" sz="4000" b="1" dirty="0">
              <a:solidFill>
                <a:srgbClr val="0070C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5929322" y="3286124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latin typeface="Aka-AcidGR-DiaryGirl" pitchFamily="2" charset="-95"/>
                <a:ea typeface="Aka-AcidGR-DiaryGirl" pitchFamily="2" charset="-95"/>
              </a:rPr>
              <a:t>εί</a:t>
            </a: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σοδος</a:t>
            </a:r>
            <a:endParaRPr lang="el-GR" sz="4000" b="1" dirty="0">
              <a:solidFill>
                <a:srgbClr val="0070C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28596" y="5857892"/>
            <a:ext cx="31352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latin typeface="Aka-AcidGR-DiaryGirl" pitchFamily="2" charset="-95"/>
                <a:ea typeface="Aka-AcidGR-DiaryGirl" pitchFamily="2" charset="-95"/>
              </a:rPr>
              <a:t>οι</a:t>
            </a: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κογένεια</a:t>
            </a:r>
            <a:endParaRPr lang="el-GR" sz="4000" b="1" dirty="0">
              <a:solidFill>
                <a:srgbClr val="0070C0"/>
              </a:solidFill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5357818" y="5786454"/>
            <a:ext cx="257176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l-GR" sz="4000" b="1" dirty="0" smtClean="0">
                <a:solidFill>
                  <a:srgbClr val="0070C0"/>
                </a:solidFill>
                <a:latin typeface="Aka-AcidGR-DiaryGirl" pitchFamily="2" charset="-95"/>
                <a:ea typeface="Aka-AcidGR-DiaryGirl" pitchFamily="2" charset="-95"/>
              </a:rPr>
              <a:t>ου</a:t>
            </a:r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ρά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7 - Επεξήγηση με στρογγυλεμένο παραλληλόγραμμο"/>
          <p:cNvSpPr/>
          <p:nvPr/>
        </p:nvSpPr>
        <p:spPr>
          <a:xfrm>
            <a:off x="1285851" y="428604"/>
            <a:ext cx="3219473" cy="3500462"/>
          </a:xfrm>
          <a:prstGeom prst="wedgeRoundRectCallout">
            <a:avLst>
              <a:gd name="adj1" fmla="val 75998"/>
              <a:gd name="adj2" fmla="val -294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Κυκλώστε όλα τα δίψηφα φωνήεντα με κίτρινο.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4835"/>
          <a:stretch>
            <a:fillRect/>
          </a:stretch>
        </p:blipFill>
        <p:spPr bwMode="auto">
          <a:xfrm>
            <a:off x="-142908" y="4572008"/>
            <a:ext cx="4746486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6338887"/>
            <a:ext cx="214272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34858"/>
          <a:stretch>
            <a:fillRect/>
          </a:stretch>
        </p:blipFill>
        <p:spPr bwMode="auto">
          <a:xfrm>
            <a:off x="4505325" y="2071678"/>
            <a:ext cx="4638675" cy="4138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- Εικόνα" descr="ang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285728"/>
            <a:ext cx="1369208" cy="1643050"/>
          </a:xfrm>
          <a:prstGeom prst="rect">
            <a:avLst/>
          </a:prstGeom>
        </p:spPr>
      </p:pic>
      <p:pic>
        <p:nvPicPr>
          <p:cNvPr id="9" name="8 - Εικόνα" descr="stubby_pencil_w_shadow_yellow.pn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500042"/>
            <a:ext cx="1500767" cy="1347280"/>
          </a:xfrm>
          <a:prstGeom prst="rect">
            <a:avLst/>
          </a:prstGeom>
        </p:spPr>
      </p:pic>
      <p:sp>
        <p:nvSpPr>
          <p:cNvPr id="10" name="9 - Έλλειψη"/>
          <p:cNvSpPr/>
          <p:nvPr/>
        </p:nvSpPr>
        <p:spPr>
          <a:xfrm>
            <a:off x="2857488" y="4572008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10 - Έλλειψη"/>
          <p:cNvSpPr/>
          <p:nvPr/>
        </p:nvSpPr>
        <p:spPr>
          <a:xfrm>
            <a:off x="1357290" y="5000636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11 - Έλλειψη"/>
          <p:cNvSpPr/>
          <p:nvPr/>
        </p:nvSpPr>
        <p:spPr>
          <a:xfrm>
            <a:off x="3500430" y="5000636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12 - Έλλειψη"/>
          <p:cNvSpPr/>
          <p:nvPr/>
        </p:nvSpPr>
        <p:spPr>
          <a:xfrm>
            <a:off x="500034" y="5429264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13 - Έλλειψη"/>
          <p:cNvSpPr/>
          <p:nvPr/>
        </p:nvSpPr>
        <p:spPr>
          <a:xfrm>
            <a:off x="2714612" y="5929330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14 - Έλλειψη"/>
          <p:cNvSpPr/>
          <p:nvPr/>
        </p:nvSpPr>
        <p:spPr>
          <a:xfrm>
            <a:off x="4714876" y="4357694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15 - Έλλειψη"/>
          <p:cNvSpPr/>
          <p:nvPr/>
        </p:nvSpPr>
        <p:spPr>
          <a:xfrm>
            <a:off x="6357950" y="2143116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16 - Έλλειψη"/>
          <p:cNvSpPr/>
          <p:nvPr/>
        </p:nvSpPr>
        <p:spPr>
          <a:xfrm>
            <a:off x="6786578" y="3000372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17 - Έλλειψη"/>
          <p:cNvSpPr/>
          <p:nvPr/>
        </p:nvSpPr>
        <p:spPr>
          <a:xfrm>
            <a:off x="6215074" y="4357694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18 - Έλλειψη"/>
          <p:cNvSpPr/>
          <p:nvPr/>
        </p:nvSpPr>
        <p:spPr>
          <a:xfrm>
            <a:off x="7572396" y="4429132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19 - Έλλειψη"/>
          <p:cNvSpPr/>
          <p:nvPr/>
        </p:nvSpPr>
        <p:spPr>
          <a:xfrm>
            <a:off x="5429256" y="4786322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20 - Έλλειψη"/>
          <p:cNvSpPr/>
          <p:nvPr/>
        </p:nvSpPr>
        <p:spPr>
          <a:xfrm>
            <a:off x="6072198" y="5286388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21 - Έλλειψη"/>
          <p:cNvSpPr/>
          <p:nvPr/>
        </p:nvSpPr>
        <p:spPr>
          <a:xfrm>
            <a:off x="6286512" y="5715016"/>
            <a:ext cx="500066" cy="500066"/>
          </a:xfrm>
          <a:prstGeom prst="ellipse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7047" r="28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605636" y="1643050"/>
            <a:ext cx="726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676942" y="2071678"/>
            <a:ext cx="726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αύ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454694" y="2071678"/>
            <a:ext cx="726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320280" y="2071678"/>
            <a:ext cx="726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αύ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670398" y="2571744"/>
            <a:ext cx="684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ε</a:t>
            </a:r>
            <a:r>
              <a:rPr lang="el-GR" sz="32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099422" y="2571744"/>
            <a:ext cx="6848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ε</a:t>
            </a:r>
            <a:r>
              <a:rPr lang="el-GR" sz="32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891652" y="3071810"/>
            <a:ext cx="726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αύ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2177677" y="3571876"/>
            <a:ext cx="647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γκ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6955024" y="3571876"/>
            <a:ext cx="726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αύ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12 - Ορθογώνιο"/>
          <p:cNvSpPr/>
          <p:nvPr/>
        </p:nvSpPr>
        <p:spPr>
          <a:xfrm>
            <a:off x="5096216" y="4071942"/>
            <a:ext cx="5902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τζ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2749181" y="4572008"/>
            <a:ext cx="647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γκ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6677470" y="4572008"/>
            <a:ext cx="726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2819818" y="5572140"/>
            <a:ext cx="72648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αυ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7" name="16 - Ορθογώνιο"/>
          <p:cNvSpPr/>
          <p:nvPr/>
        </p:nvSpPr>
        <p:spPr>
          <a:xfrm>
            <a:off x="7104207" y="6058935"/>
            <a:ext cx="64793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err="1" smtClean="0">
                <a:ln w="28575" cmpd="sng">
                  <a:solidFill>
                    <a:sysClr val="windowText" lastClr="000000"/>
                  </a:solidFill>
                  <a:prstDash val="solid"/>
                  <a:miter lim="800000"/>
                </a:ln>
                <a:latin typeface="Aka-AcidGR-DiaryGirl" pitchFamily="2" charset="-95"/>
                <a:ea typeface="Aka-AcidGR-DiaryGirl" pitchFamily="2" charset="-95"/>
              </a:rPr>
              <a:t>γκ</a:t>
            </a:r>
            <a:endParaRPr lang="el-GR" sz="3200" b="1" cap="none" spc="0" dirty="0">
              <a:ln w="28575" cmpd="sng">
                <a:solidFill>
                  <a:sysClr val="windowText" lastClr="000000"/>
                </a:solidFill>
                <a:prstDash val="solid"/>
                <a:miter lim="800000"/>
              </a:ln>
              <a:latin typeface="Aka-AcidGR-DiaryGirl" pitchFamily="2" charset="-95"/>
              <a:ea typeface="Aka-AcidGR-DiaryGirl" pitchFamily="2" charset="-95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218</Words>
  <Application>Microsoft Office PowerPoint</Application>
  <PresentationFormat>Προβολή στην οθόνη (4:3)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Για τ’ αγγελάκια του ουρανού</vt:lpstr>
      <vt:lpstr>Παρουσίαση του PowerPoint</vt:lpstr>
      <vt:lpstr>Παρουσίαση του PowerPoint</vt:lpstr>
      <vt:lpstr>Τα δίψηφα σύμφωνα:  μπ , ντ, γκ , γγ, τσ, τζ</vt:lpstr>
      <vt:lpstr>Παρουσίαση του PowerPoint</vt:lpstr>
      <vt:lpstr>Παρουσίαση του PowerPoint</vt:lpstr>
      <vt:lpstr>Τα δίψηφα φωνήεντα: αι, ει, οι, 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Βάζουμε τόνο στις λέξεις.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Για τ’ αγγελάκια του ουρανού</dc:title>
  <dc:creator>Ιωαννα</dc:creator>
  <cp:lastModifiedBy>Ιωάννα</cp:lastModifiedBy>
  <cp:revision>18</cp:revision>
  <dcterms:created xsi:type="dcterms:W3CDTF">2013-03-20T15:07:31Z</dcterms:created>
  <dcterms:modified xsi:type="dcterms:W3CDTF">2015-03-14T13:58:19Z</dcterms:modified>
</cp:coreProperties>
</file>