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1" roundtripDataSignature="AMtx7mh6C6Idj/iM0MX+DI/Z8XLou4pH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customschemas.google.com/relationships/presentationmetadata" Target="metadata"/><Relationship Id="rId50" Type="http://schemas.openxmlformats.org/officeDocument/2006/relationships/slide" Target="slides/slide4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6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Περιεχόμενο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5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5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5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5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5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5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4.jp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24.jpg"/><Relationship Id="rId5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gif"/><Relationship Id="rId4" Type="http://schemas.openxmlformats.org/officeDocument/2006/relationships/image" Target="../media/image3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/Relationships>
</file>

<file path=ppt/slides/_rels/slide3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0.png"/><Relationship Id="rId10" Type="http://schemas.openxmlformats.org/officeDocument/2006/relationships/image" Target="../media/image44.png"/><Relationship Id="rId13" Type="http://schemas.openxmlformats.org/officeDocument/2006/relationships/image" Target="../media/image52.png"/><Relationship Id="rId1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55.png"/><Relationship Id="rId5" Type="http://schemas.openxmlformats.org/officeDocument/2006/relationships/image" Target="../media/image43.png"/><Relationship Id="rId6" Type="http://schemas.openxmlformats.org/officeDocument/2006/relationships/image" Target="../media/image47.png"/><Relationship Id="rId7" Type="http://schemas.openxmlformats.org/officeDocument/2006/relationships/image" Target="../media/image46.png"/><Relationship Id="rId8" Type="http://schemas.openxmlformats.org/officeDocument/2006/relationships/image" Target="../media/image4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1.png"/><Relationship Id="rId4" Type="http://schemas.openxmlformats.org/officeDocument/2006/relationships/image" Target="../media/image5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5.gif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467544" y="1556792"/>
            <a:ext cx="640424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l-GR">
                <a:latin typeface="Arial"/>
                <a:ea typeface="Arial"/>
                <a:cs typeface="Arial"/>
                <a:sym typeface="Arial"/>
              </a:rPr>
              <a:t>Η ευχή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907704" y="3332584"/>
            <a:ext cx="2800400" cy="1680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None/>
            </a:pPr>
            <a:r>
              <a:rPr lang="el-GR" sz="5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Ευ ευ</a:t>
            </a:r>
            <a:endParaRPr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2D050"/>
            </a:gs>
            <a:gs pos="50000">
              <a:srgbClr val="92D050"/>
            </a:gs>
            <a:gs pos="100000">
              <a:srgbClr val="92CCDC"/>
            </a:gs>
          </a:gsLst>
          <a:lin ang="5400000" scaled="0"/>
        </a:gra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/>
          <p:nvPr/>
        </p:nvSpPr>
        <p:spPr>
          <a:xfrm>
            <a:off x="260565" y="1071546"/>
            <a:ext cx="852989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6600" cap="none">
                <a:solidFill>
                  <a:srgbClr val="FC7876"/>
                </a:solidFill>
                <a:latin typeface="Arial"/>
                <a:ea typeface="Arial"/>
                <a:cs typeface="Arial"/>
                <a:sym typeface="Arial"/>
              </a:rPr>
              <a:t> ευ = εβ</a:t>
            </a:r>
            <a:endParaRPr b="1" sz="16600" cap="none">
              <a:solidFill>
                <a:srgbClr val="FC78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126713" y="3143248"/>
            <a:ext cx="8797601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6600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ευ = εφ</a:t>
            </a:r>
            <a:endParaRPr b="1" sz="16600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30000"/>
          </a:blip>
          <a:tile algn="tl" flip="none" tx="0" sx="100000" ty="0" sy="100000"/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/>
          <p:nvPr/>
        </p:nvSpPr>
        <p:spPr>
          <a:xfrm>
            <a:off x="900290" y="2964141"/>
            <a:ext cx="34948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αλεύρι</a:t>
            </a:r>
            <a:endParaRPr b="1" sz="72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3752136" y="4892967"/>
            <a:ext cx="370325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ζηλεύω</a:t>
            </a:r>
            <a:endParaRPr b="1" sz="72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5007177" y="2392637"/>
            <a:ext cx="336342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ρεύμα</a:t>
            </a:r>
            <a:endParaRPr b="1" sz="72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894446" y="22492"/>
            <a:ext cx="7119257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38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ευ = εβ</a:t>
            </a:r>
            <a:endParaRPr b="1" sz="138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34000"/>
          </a:blip>
          <a:tile algn="tl" flip="none" tx="0" sx="100000" ty="0" sy="100000"/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/>
          <p:nvPr/>
        </p:nvSpPr>
        <p:spPr>
          <a:xfrm>
            <a:off x="560393" y="2147776"/>
            <a:ext cx="407194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8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</a:t>
            </a:r>
            <a:r>
              <a:rPr b="1" lang="el-GR" sz="8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ύκολος</a:t>
            </a:r>
            <a:endParaRPr b="1" sz="8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2"/>
          <p:cNvSpPr/>
          <p:nvPr/>
        </p:nvSpPr>
        <p:spPr>
          <a:xfrm>
            <a:off x="2480305" y="5013176"/>
            <a:ext cx="351891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8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λευκός</a:t>
            </a:r>
            <a:endParaRPr b="1" sz="66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/>
          <p:nvPr/>
        </p:nvSpPr>
        <p:spPr>
          <a:xfrm>
            <a:off x="5293275" y="3146284"/>
            <a:ext cx="3122971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8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πεύκο</a:t>
            </a:r>
            <a:endParaRPr b="1" sz="8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2"/>
          <p:cNvSpPr/>
          <p:nvPr/>
        </p:nvSpPr>
        <p:spPr>
          <a:xfrm>
            <a:off x="1165041" y="285728"/>
            <a:ext cx="614944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1500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ευ = εφ</a:t>
            </a:r>
            <a:endParaRPr b="1" sz="11500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tterfly-clipart-17.jpg" id="183" name="Google Shape;183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0415" y="1314448"/>
            <a:ext cx="2018141" cy="225742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3"/>
          <p:cNvSpPr/>
          <p:nvPr/>
        </p:nvSpPr>
        <p:spPr>
          <a:xfrm>
            <a:off x="0" y="214290"/>
            <a:ext cx="5786446" cy="3357586"/>
          </a:xfrm>
          <a:prstGeom prst="wedgeRoundRectCallout">
            <a:avLst>
              <a:gd fmla="val 60367" name="adj1"/>
              <a:gd fmla="val 17745" name="adj2"/>
              <a:gd fmla="val 16667" name="adj3"/>
            </a:avLst>
          </a:prstGeom>
          <a:solidFill>
            <a:srgbClr val="7030A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Για να διαβάσω σωστά μια λεξούλα με </a:t>
            </a:r>
            <a:r>
              <a:rPr b="1" lang="el-GR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ευ</a:t>
            </a:r>
            <a:r>
              <a:rPr b="1" lang="el-G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, πρέπει να διαβάσω πρώτα όλη τη λέξη από μέσα μου και να δω πώς είναι το σωστό. Ας κάνουμε μια προσπάθεια!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187625" y="4149075"/>
            <a:ext cx="7221600" cy="22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μα</a:t>
            </a:r>
            <a:r>
              <a:rPr b="1" lang="el-GR" sz="13800">
                <a:solidFill>
                  <a:schemeClr val="dk1"/>
                </a:solidFill>
              </a:rPr>
              <a:t>γεύ</a:t>
            </a:r>
            <a:r>
              <a:rPr b="1" lang="el-GR" sz="13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ω</a:t>
            </a:r>
            <a:endParaRPr b="1" sz="72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85951"/>
            <a:ext cx="8572528" cy="567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4"/>
          <p:cNvSpPr/>
          <p:nvPr/>
        </p:nvSpPr>
        <p:spPr>
          <a:xfrm>
            <a:off x="2571736" y="-1"/>
            <a:ext cx="6572264" cy="1129009"/>
          </a:xfrm>
          <a:prstGeom prst="wedgeRoundRectCallout">
            <a:avLst>
              <a:gd fmla="val -69568" name="adj1"/>
              <a:gd fmla="val 17596" name="adj2"/>
              <a:gd fmla="val 16667" name="adj3"/>
            </a:avLst>
          </a:prstGeom>
          <a:solidFill>
            <a:srgbClr val="00B0F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Με γαλάζιοχρώμα κυκλώνω τις λέξεις με ευ=εφ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4691513-funny-green-dragonfly-cartoon.jpg" id="192" name="Google Shape;1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14282" y="0"/>
            <a:ext cx="920142" cy="112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4"/>
          <p:cNvSpPr/>
          <p:nvPr/>
        </p:nvSpPr>
        <p:spPr>
          <a:xfrm>
            <a:off x="2143108" y="2000240"/>
            <a:ext cx="1714512" cy="500066"/>
          </a:xfrm>
          <a:prstGeom prst="ellipse">
            <a:avLst/>
          </a:prstGeom>
          <a:noFill/>
          <a:ln cap="flat" cmpd="sng" w="571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1571604" y="2857496"/>
            <a:ext cx="2143140" cy="500066"/>
          </a:xfrm>
          <a:prstGeom prst="ellipse">
            <a:avLst/>
          </a:prstGeom>
          <a:noFill/>
          <a:ln cap="flat" cmpd="sng" w="571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4929190" y="3286124"/>
            <a:ext cx="1000132" cy="500066"/>
          </a:xfrm>
          <a:prstGeom prst="ellipse">
            <a:avLst/>
          </a:prstGeom>
          <a:noFill/>
          <a:ln cap="flat" cmpd="sng" w="571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/>
          <p:nvPr/>
        </p:nvSpPr>
        <p:spPr>
          <a:xfrm>
            <a:off x="285720" y="3643314"/>
            <a:ext cx="2357454" cy="500066"/>
          </a:xfrm>
          <a:prstGeom prst="ellipse">
            <a:avLst/>
          </a:prstGeom>
          <a:noFill/>
          <a:ln cap="flat" cmpd="sng" w="571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/>
          <p:nvPr/>
        </p:nvSpPr>
        <p:spPr>
          <a:xfrm>
            <a:off x="3357554" y="4143380"/>
            <a:ext cx="1428760" cy="500066"/>
          </a:xfrm>
          <a:prstGeom prst="ellipse">
            <a:avLst/>
          </a:prstGeom>
          <a:noFill/>
          <a:ln cap="flat" cmpd="sng" w="571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2714612" y="4500570"/>
            <a:ext cx="1714512" cy="500066"/>
          </a:xfrm>
          <a:prstGeom prst="ellipse">
            <a:avLst/>
          </a:prstGeom>
          <a:noFill/>
          <a:ln cap="flat" cmpd="sng" w="571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ina_pencil_blue.jpg" id="199" name="Google Shape;1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740352" y="491047"/>
            <a:ext cx="1547664" cy="1425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85951"/>
            <a:ext cx="8572528" cy="567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5"/>
          <p:cNvSpPr/>
          <p:nvPr/>
        </p:nvSpPr>
        <p:spPr>
          <a:xfrm>
            <a:off x="2571736" y="0"/>
            <a:ext cx="6572264" cy="857232"/>
          </a:xfrm>
          <a:prstGeom prst="wedgeRoundRectCallout">
            <a:avLst>
              <a:gd fmla="val -69568" name="adj1"/>
              <a:gd fmla="val 17596" name="adj2"/>
              <a:gd fmla="val 16667" name="adj3"/>
            </a:avLst>
          </a:prstGeom>
          <a:solidFill>
            <a:srgbClr val="FF00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Με κόκκινοχρώμα κυκλώνω τις λέξεις με ευ=εβ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4691513-funny-green-dragonfly-cartoon.jpg" id="206" name="Google Shape;2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14282" y="0"/>
            <a:ext cx="920142" cy="112900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5"/>
          <p:cNvSpPr/>
          <p:nvPr/>
        </p:nvSpPr>
        <p:spPr>
          <a:xfrm>
            <a:off x="0" y="1643050"/>
            <a:ext cx="1714512" cy="500066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5"/>
          <p:cNvSpPr/>
          <p:nvPr/>
        </p:nvSpPr>
        <p:spPr>
          <a:xfrm>
            <a:off x="2071670" y="2428868"/>
            <a:ext cx="1714512" cy="500066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5143504" y="4071942"/>
            <a:ext cx="1500198" cy="500066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ubby_pencil_w_shadow_red.png" id="210" name="Google Shape;2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7644158" y="389305"/>
            <a:ext cx="1530034" cy="147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8156" y="4759504"/>
            <a:ext cx="3655844" cy="209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79" y="428604"/>
            <a:ext cx="9107721" cy="642939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6"/>
          <p:cNvSpPr txBox="1"/>
          <p:nvPr/>
        </p:nvSpPr>
        <p:spPr>
          <a:xfrm>
            <a:off x="0" y="0"/>
            <a:ext cx="5724128" cy="36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l-G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Διαβάζουμε όλοι μαζί.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1325" y="0"/>
            <a:ext cx="9144000" cy="61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7"/>
          <p:cNvSpPr/>
          <p:nvPr/>
        </p:nvSpPr>
        <p:spPr>
          <a:xfrm>
            <a:off x="4109350" y="1183825"/>
            <a:ext cx="28713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εύ</a:t>
            </a:r>
            <a:endParaRPr b="1" sz="4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4000500" y="1935175"/>
            <a:ext cx="130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εύ</a:t>
            </a:r>
            <a:endParaRPr b="1" sz="4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4109350" y="2721425"/>
            <a:ext cx="1775400" cy="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εύ</a:t>
            </a:r>
            <a:endParaRPr b="1" sz="4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4694450" y="3949150"/>
            <a:ext cx="130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εύ</a:t>
            </a:r>
            <a:endParaRPr b="1" sz="4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3714750" y="5214950"/>
            <a:ext cx="1589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εύ</a:t>
            </a:r>
            <a:endParaRPr b="1" sz="4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4044" cy="650083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8"/>
          <p:cNvSpPr/>
          <p:nvPr/>
        </p:nvSpPr>
        <p:spPr>
          <a:xfrm>
            <a:off x="4572000" y="1142975"/>
            <a:ext cx="133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εύ</a:t>
            </a:r>
            <a:endParaRPr b="1" sz="4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>
            <a:off x="4844150" y="2506800"/>
            <a:ext cx="1061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εύ</a:t>
            </a:r>
            <a:endParaRPr b="1" sz="4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768925" y="3292625"/>
            <a:ext cx="118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</a:t>
            </a:r>
            <a:r>
              <a:rPr b="1" lang="el-GR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ύ</a:t>
            </a:r>
            <a:endParaRPr b="1" sz="4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5554475" y="3292625"/>
            <a:ext cx="990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ευ</a:t>
            </a:r>
            <a:endParaRPr b="1" sz="4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2000232" y="4572008"/>
            <a:ext cx="85725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Εύ</a:t>
            </a:r>
            <a:endParaRPr b="1" sz="4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2000225" y="5061850"/>
            <a:ext cx="1469700" cy="8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ευ</a:t>
            </a:r>
            <a:endParaRPr b="1" sz="40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1116926"/>
            <a:ext cx="2664296" cy="537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9"/>
          <p:cNvSpPr/>
          <p:nvPr/>
        </p:nvSpPr>
        <p:spPr>
          <a:xfrm>
            <a:off x="4572000" y="764704"/>
            <a:ext cx="4464496" cy="2880320"/>
          </a:xfrm>
          <a:prstGeom prst="wedgeRoundRectCallout">
            <a:avLst>
              <a:gd fmla="val -65844" name="adj1"/>
              <a:gd fmla="val 20001" name="adj2"/>
              <a:gd fmla="val 16667" name="adj3"/>
            </a:avLst>
          </a:prstGeom>
          <a:solidFill>
            <a:srgbClr val="FF00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Εσείς τι θα ευχόσασταν;</a:t>
            </a:r>
            <a:endParaRPr b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l-GR" sz="3959">
                <a:latin typeface="Arial"/>
                <a:ea typeface="Arial"/>
                <a:cs typeface="Arial"/>
                <a:sym typeface="Arial"/>
              </a:rPr>
              <a:t>Ο δημοσιογράφος αφηγείται τι έγινε στο προηγούμενο επεισόδιο.</a:t>
            </a:r>
            <a:endParaRPr sz="3959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852" y="1571612"/>
            <a:ext cx="6319269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crophone-clip-art_414972.jpg"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939080">
            <a:off x="7064358" y="2175318"/>
            <a:ext cx="2377148" cy="835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il_fullxfull_337663293.jpg" id="253" name="Google Shape;253;p20"/>
          <p:cNvPicPr preferRelativeResize="0"/>
          <p:nvPr/>
        </p:nvPicPr>
        <p:blipFill rotWithShape="1">
          <a:blip r:embed="rId3">
            <a:alphaModFix/>
          </a:blip>
          <a:srcRect b="43490" l="0" r="38281" t="23958"/>
          <a:stretch/>
        </p:blipFill>
        <p:spPr>
          <a:xfrm>
            <a:off x="2071670" y="4071942"/>
            <a:ext cx="4314836" cy="227577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/>
          <p:nvPr/>
        </p:nvSpPr>
        <p:spPr>
          <a:xfrm>
            <a:off x="5643570" y="3500438"/>
            <a:ext cx="857256" cy="135732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2571736" y="1714488"/>
            <a:ext cx="4214842" cy="1500198"/>
          </a:xfrm>
          <a:prstGeom prst="wedgeRoundRectCallout">
            <a:avLst>
              <a:gd fmla="val 7203" name="adj1"/>
              <a:gd fmla="val 101885" name="adj2"/>
              <a:gd fmla="val 16667" name="adj3"/>
            </a:avLst>
          </a:prstGeom>
          <a:solidFill>
            <a:srgbClr val="00CC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0"/>
          <p:cNvSpPr/>
          <p:nvPr/>
        </p:nvSpPr>
        <p:spPr>
          <a:xfrm>
            <a:off x="539552" y="0"/>
            <a:ext cx="7776864" cy="3214686"/>
          </a:xfrm>
          <a:prstGeom prst="wedgeRoundRectCallout">
            <a:avLst>
              <a:gd fmla="val -9153" name="adj1"/>
              <a:gd fmla="val 81832" name="adj2"/>
              <a:gd fmla="val 16667" name="adj3"/>
            </a:avLst>
          </a:prstGeom>
          <a:solidFill>
            <a:srgbClr val="00CC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Μοιραζόμαστε καρτέλες με        ευ = εφ (</a:t>
            </a:r>
            <a:r>
              <a:rPr b="1" lang="el-GR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γαλάζιο</a:t>
            </a:r>
            <a:r>
              <a:rPr b="1" lang="el-G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και ευ=εβ (</a:t>
            </a:r>
            <a:r>
              <a:rPr b="1" lang="el-GR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κόκκινο</a:t>
            </a:r>
            <a:r>
              <a:rPr b="1" lang="el-G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). Διαβάζουμε σιωπηλά τις λέξεις και σηκώνουμε τη σωστή καρτέλα.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C0066"/>
            </a:gs>
            <a:gs pos="50000">
              <a:srgbClr val="FF3399"/>
            </a:gs>
            <a:gs pos="100000">
              <a:srgbClr val="FF99FF"/>
            </a:gs>
          </a:gsLst>
          <a:lin ang="5400000" scaled="0"/>
        </a:gra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uple.jpg" id="261" name="Google Shape;261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8295" y="4274942"/>
            <a:ext cx="2240938" cy="257174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/>
          <p:nvPr/>
        </p:nvSpPr>
        <p:spPr>
          <a:xfrm>
            <a:off x="323528" y="1268760"/>
            <a:ext cx="8425705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6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ζευγάρι</a:t>
            </a:r>
            <a:endParaRPr b="1" sz="166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>
            <a:alpha val="84705"/>
          </a:srgbClr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g-pine-tree-with-cartoon-owl-clipart-82850563.jpg" id="267" name="Google Shape;267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2198" y="3387037"/>
            <a:ext cx="3071802" cy="347096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2"/>
          <p:cNvSpPr/>
          <p:nvPr/>
        </p:nvSpPr>
        <p:spPr>
          <a:xfrm>
            <a:off x="819787" y="764704"/>
            <a:ext cx="6458820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6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πεύκο</a:t>
            </a:r>
            <a:endParaRPr b="1" sz="166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betula.gif" id="274" name="Google Shape;274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566" l="5681" r="5552" t="12806"/>
          <a:stretch/>
        </p:blipFill>
        <p:spPr>
          <a:xfrm>
            <a:off x="5531328" y="0"/>
            <a:ext cx="3617252" cy="486916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3"/>
          <p:cNvSpPr/>
          <p:nvPr/>
        </p:nvSpPr>
        <p:spPr>
          <a:xfrm>
            <a:off x="308007" y="4211122"/>
            <a:ext cx="6546985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6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λεύκα</a:t>
            </a:r>
            <a:endParaRPr b="1" sz="166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fused.jpg" id="280" name="Google Shape;280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4678" y="4000503"/>
            <a:ext cx="1989398" cy="257249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4"/>
          <p:cNvSpPr/>
          <p:nvPr/>
        </p:nvSpPr>
        <p:spPr>
          <a:xfrm>
            <a:off x="21642" y="1928802"/>
            <a:ext cx="9044464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3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μπερδεύω</a:t>
            </a:r>
            <a:endParaRPr b="1" sz="13800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94429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ευαγγελιο.gif" id="286" name="Google Shape;28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116" y="4500546"/>
            <a:ext cx="2396745" cy="235745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5"/>
          <p:cNvSpPr/>
          <p:nvPr/>
        </p:nvSpPr>
        <p:spPr>
          <a:xfrm>
            <a:off x="-13158" y="1785926"/>
            <a:ext cx="9265678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3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ευαγγέλιο</a:t>
            </a:r>
            <a:endParaRPr b="1" sz="13800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Font typeface="Arial"/>
              <a:buNone/>
            </a:pPr>
            <a:r>
              <a:rPr lang="el-GR" sz="19900">
                <a:latin typeface="Arial"/>
                <a:ea typeface="Arial"/>
                <a:cs typeface="Arial"/>
                <a:sym typeface="Arial"/>
              </a:rPr>
              <a:t>Η ευχή </a:t>
            </a:r>
            <a:endParaRPr sz="19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gentososhovel.png" id="293" name="Google Shape;29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19557"/>
            <a:ext cx="2141158" cy="2838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8156" y="4759504"/>
            <a:ext cx="3655844" cy="209849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7"/>
          <p:cNvSpPr txBox="1"/>
          <p:nvPr>
            <p:ph type="title"/>
          </p:nvPr>
        </p:nvSpPr>
        <p:spPr>
          <a:xfrm>
            <a:off x="0" y="107822"/>
            <a:ext cx="3328982" cy="296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l-GR" sz="3600">
                <a:latin typeface="Arial"/>
                <a:ea typeface="Arial"/>
                <a:cs typeface="Arial"/>
                <a:sym typeface="Arial"/>
              </a:rPr>
              <a:t>Διαβάζουμε</a:t>
            </a:r>
            <a:r>
              <a:rPr lang="el-GR" sz="1440"/>
              <a:t>.</a:t>
            </a:r>
            <a:endParaRPr sz="1440"/>
          </a:p>
        </p:txBody>
      </p:sp>
      <p:pic>
        <p:nvPicPr>
          <p:cNvPr id="300" name="Google Shape;30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96" y="692696"/>
            <a:ext cx="8640960" cy="609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gentososhovel.png" id="305" name="Google Shape;30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429256" y="2571744"/>
            <a:ext cx="2572268" cy="340994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8"/>
          <p:cNvSpPr/>
          <p:nvPr/>
        </p:nvSpPr>
        <p:spPr>
          <a:xfrm>
            <a:off x="5357818" y="476672"/>
            <a:ext cx="3102614" cy="180932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5F497A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 βλέπουμε εδώ;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2847" y="0"/>
            <a:ext cx="5881154" cy="5500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entososhovel.png" id="312" name="Google Shape;31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10" y="3357562"/>
            <a:ext cx="2141158" cy="283844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9"/>
          <p:cNvSpPr/>
          <p:nvPr/>
        </p:nvSpPr>
        <p:spPr>
          <a:xfrm>
            <a:off x="356167" y="836712"/>
            <a:ext cx="2714644" cy="1785950"/>
          </a:xfrm>
          <a:prstGeom prst="wedgeRoundRectCallout">
            <a:avLst>
              <a:gd fmla="val -18760" name="adj1"/>
              <a:gd fmla="val 87329" name="adj2"/>
              <a:gd fmla="val 16667" name="adj3"/>
            </a:avLst>
          </a:prstGeom>
          <a:solidFill>
            <a:srgbClr val="00206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 είναι αυτό;</a:t>
            </a:r>
            <a:endParaRPr b="1"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356167" y="836712"/>
            <a:ext cx="2714644" cy="1785950"/>
          </a:xfrm>
          <a:prstGeom prst="wedgeRoundRectCallout">
            <a:avLst>
              <a:gd fmla="val -18760" name="adj1"/>
              <a:gd fmla="val 87329" name="adj2"/>
              <a:gd fmla="val 16667" name="adj3"/>
            </a:avLst>
          </a:prstGeom>
          <a:solidFill>
            <a:srgbClr val="00CC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 μέρα πέφτει 14 Απριλίου;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9"/>
          <p:cNvSpPr/>
          <p:nvPr/>
        </p:nvSpPr>
        <p:spPr>
          <a:xfrm>
            <a:off x="356168" y="836712"/>
            <a:ext cx="2714644" cy="1785950"/>
          </a:xfrm>
          <a:prstGeom prst="wedgeRoundRectCallout">
            <a:avLst>
              <a:gd fmla="val -18629" name="adj1"/>
              <a:gd fmla="val 84808" name="adj2"/>
              <a:gd fmla="val 16667" name="adj3"/>
            </a:avLst>
          </a:prstGeom>
          <a:solidFill>
            <a:srgbClr val="974806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 μέρα πέφτει 25 Απριλίου;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2" name="Google Shape;10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085100" cy="5214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agonfly3.jpg"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616" y="5243878"/>
            <a:ext cx="1571636" cy="145696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3929058" y="5243877"/>
            <a:ext cx="4214842" cy="1456967"/>
          </a:xfrm>
          <a:prstGeom prst="wedgeRoundRectCallout">
            <a:avLst>
              <a:gd fmla="val -77573" name="adj1"/>
              <a:gd fmla="val -3610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 νομίζετε ότι λέει το παραμύθι της Μαρίνας;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876" y="2285992"/>
            <a:ext cx="2595574" cy="2491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entososhovel.png" id="321" name="Google Shape;32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10" y="3357562"/>
            <a:ext cx="2141158" cy="283844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0"/>
          <p:cNvSpPr/>
          <p:nvPr/>
        </p:nvSpPr>
        <p:spPr>
          <a:xfrm>
            <a:off x="428596" y="764704"/>
            <a:ext cx="2991276" cy="1878478"/>
          </a:xfrm>
          <a:prstGeom prst="wedgeRoundRectCallout">
            <a:avLst>
              <a:gd fmla="val -18760" name="adj1"/>
              <a:gd fmla="val 87329" name="adj2"/>
              <a:gd fmla="val 16667" name="adj3"/>
            </a:avLst>
          </a:prstGeom>
          <a:solidFill>
            <a:srgbClr val="953734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 νόμισμα είναι αυτό;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3261644"/>
            <a:ext cx="1488292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entososhovel.png" id="328" name="Google Shape;32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19557"/>
            <a:ext cx="2141158" cy="283844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1"/>
          <p:cNvSpPr/>
          <p:nvPr/>
        </p:nvSpPr>
        <p:spPr>
          <a:xfrm>
            <a:off x="428596" y="0"/>
            <a:ext cx="2714644" cy="3000372"/>
          </a:xfrm>
          <a:prstGeom prst="wedgeRoundRectCallout">
            <a:avLst>
              <a:gd fmla="val -18760" name="adj1"/>
              <a:gd fmla="val 87329" name="adj2"/>
              <a:gd fmla="val 16667" name="adj3"/>
            </a:avLst>
          </a:prstGeom>
          <a:solidFill>
            <a:srgbClr val="FFFF00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Έχοντας αυτό μόνο το νόμισμα τι μπορώ να πάρω από τον κατάλογο;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1854" y="35505"/>
            <a:ext cx="5722146" cy="6146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36" name="Google Shape;336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786710" cy="672034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2"/>
          <p:cNvSpPr/>
          <p:nvPr/>
        </p:nvSpPr>
        <p:spPr>
          <a:xfrm>
            <a:off x="4643438" y="2428868"/>
            <a:ext cx="7521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εύ</a:t>
            </a:r>
            <a:endParaRPr b="1" sz="440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4786314" y="3429000"/>
            <a:ext cx="7521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εύ</a:t>
            </a:r>
            <a:endParaRPr b="1" sz="440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5500694" y="3000372"/>
            <a:ext cx="7521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εύ</a:t>
            </a:r>
            <a:endParaRPr b="1" sz="440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4929190" y="4000504"/>
            <a:ext cx="7521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εύ</a:t>
            </a:r>
            <a:endParaRPr b="1" sz="440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5143504" y="4500570"/>
            <a:ext cx="7521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εύ</a:t>
            </a:r>
            <a:endParaRPr b="1" sz="440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5072066" y="5000636"/>
            <a:ext cx="7521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400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εύ</a:t>
            </a:r>
            <a:endParaRPr b="1" sz="4400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48" name="Google Shape;348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907" r="0" t="14140"/>
          <a:stretch/>
        </p:blipFill>
        <p:spPr>
          <a:xfrm>
            <a:off x="-12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3895" y="5024305"/>
            <a:ext cx="1285884" cy="55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9141" y="4221409"/>
            <a:ext cx="2668286" cy="58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58419" y="3208603"/>
            <a:ext cx="1357322" cy="4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48165" y="5431454"/>
            <a:ext cx="2310258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82618" y="4389123"/>
            <a:ext cx="1851118" cy="63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08040" y="5434596"/>
            <a:ext cx="2000264" cy="59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50656" y="3784660"/>
            <a:ext cx="2210588" cy="60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13621" y="5916330"/>
            <a:ext cx="1584176" cy="6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415143" y="4765379"/>
            <a:ext cx="2376264" cy="666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932040" y="5916332"/>
            <a:ext cx="3185888" cy="753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71366"/>
            <a:ext cx="9189912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4"/>
          <p:cNvSpPr/>
          <p:nvPr/>
        </p:nvSpPr>
        <p:spPr>
          <a:xfrm>
            <a:off x="-17825" y="3200125"/>
            <a:ext cx="180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Ευ</a:t>
            </a:r>
            <a:endParaRPr b="1" sz="4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4"/>
          <p:cNvSpPr/>
          <p:nvPr/>
        </p:nvSpPr>
        <p:spPr>
          <a:xfrm>
            <a:off x="5932725" y="3102425"/>
            <a:ext cx="1456200" cy="9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ευ</a:t>
            </a:r>
            <a:endParaRPr b="1" sz="4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gentososuit.png" id="366" name="Google Shape;36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2976" y="3843068"/>
            <a:ext cx="1990725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t/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4356"/>
            <a:ext cx="9192001" cy="400052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5"/>
          <p:cNvSpPr/>
          <p:nvPr/>
        </p:nvSpPr>
        <p:spPr>
          <a:xfrm>
            <a:off x="357007" y="2786058"/>
            <a:ext cx="344357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Ευχαριστώ</a:t>
            </a:r>
            <a:endParaRPr b="1" sz="4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5"/>
          <p:cNvSpPr/>
          <p:nvPr/>
        </p:nvSpPr>
        <p:spPr>
          <a:xfrm>
            <a:off x="4115264" y="2802435"/>
            <a:ext cx="375134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/>
              <a:t>ε</a:t>
            </a:r>
            <a:r>
              <a:rPr b="1" lang="el-GR" sz="48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ίσαι   πολύ</a:t>
            </a:r>
            <a:endParaRPr b="1" sz="4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5"/>
          <p:cNvSpPr/>
          <p:nvPr/>
        </p:nvSpPr>
        <p:spPr>
          <a:xfrm>
            <a:off x="2247713" y="3714752"/>
            <a:ext cx="31085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ευγενικός</a:t>
            </a:r>
            <a:endParaRPr b="1" sz="4800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6"/>
          <p:cNvSpPr txBox="1"/>
          <p:nvPr>
            <p:ph type="title"/>
          </p:nvPr>
        </p:nvSpPr>
        <p:spPr>
          <a:xfrm>
            <a:off x="457200" y="149675"/>
            <a:ext cx="8229600" cy="11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Παίζουμε λεξομαχίες;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6"/>
          <p:cNvSpPr txBox="1"/>
          <p:nvPr>
            <p:ph idx="1" type="body"/>
          </p:nvPr>
        </p:nvSpPr>
        <p:spPr>
          <a:xfrm>
            <a:off x="457200" y="1034150"/>
            <a:ext cx="8229600" cy="58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l-GR" sz="2960">
                <a:latin typeface="Arial"/>
                <a:ea typeface="Arial"/>
                <a:cs typeface="Arial"/>
                <a:sym typeface="Arial"/>
              </a:rPr>
              <a:t>	Παίζουμε αγώνες δρόμου με λέξεις που πρέπει να τοποθετηθούν σε 2 πίνακες ευ=εφ και ευ=εβ.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l-GR" sz="2960">
                <a:latin typeface="Arial"/>
                <a:ea typeface="Arial"/>
                <a:cs typeface="Arial"/>
                <a:sym typeface="Arial"/>
              </a:rPr>
              <a:t>Υπάρχουν 4 ομάδες και κάθε ομάδα έχει μια στοίβα λέξεις που πρέπει να τις τοποθετήσει σωστά σε κάθε πίνακα.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l-GR" sz="2960">
                <a:latin typeface="Arial"/>
                <a:ea typeface="Arial"/>
                <a:cs typeface="Arial"/>
                <a:sym typeface="Arial"/>
              </a:rPr>
              <a:t>Ταυτόχρονα παίζουν και οι άλλες ομάδες.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l-GR" sz="2960">
                <a:latin typeface="Arial"/>
                <a:ea typeface="Arial"/>
                <a:cs typeface="Arial"/>
                <a:sym typeface="Arial"/>
              </a:rPr>
              <a:t> Κερδίζει η ομάδα που θα τοποθετήσει πρώτη τις λέξεις της σωστά σε κάθε πίνακα.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l-GR" sz="2960">
                <a:latin typeface="Arial"/>
                <a:ea typeface="Arial"/>
                <a:cs typeface="Arial"/>
                <a:sym typeface="Arial"/>
              </a:rPr>
              <a:t>Αν κάποιος κάνει λάθος , η ομάδα μπορεί να στείλει ένα μέλος της (αφού έχουν τοποθετηθεί όλες οι λέξεις) να διορθώσει το λάθος.</a:t>
            </a:r>
            <a:endParaRPr sz="296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gentosoclimb.png" id="382" name="Google Shape;38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6672" y="0"/>
            <a:ext cx="1257328" cy="2161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l_fullxfull_337663293.jpg" id="387" name="Google Shape;387;p37"/>
          <p:cNvPicPr preferRelativeResize="0"/>
          <p:nvPr/>
        </p:nvPicPr>
        <p:blipFill rotWithShape="1">
          <a:blip r:embed="rId3">
            <a:alphaModFix/>
          </a:blip>
          <a:srcRect b="43490" l="0" r="38281" t="23958"/>
          <a:stretch/>
        </p:blipFill>
        <p:spPr>
          <a:xfrm>
            <a:off x="2071670" y="4071942"/>
            <a:ext cx="4314836" cy="227577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7"/>
          <p:cNvSpPr/>
          <p:nvPr/>
        </p:nvSpPr>
        <p:spPr>
          <a:xfrm>
            <a:off x="5643570" y="3500438"/>
            <a:ext cx="857256" cy="135732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7"/>
          <p:cNvSpPr/>
          <p:nvPr/>
        </p:nvSpPr>
        <p:spPr>
          <a:xfrm>
            <a:off x="2571736" y="1714488"/>
            <a:ext cx="4214842" cy="1500198"/>
          </a:xfrm>
          <a:prstGeom prst="wedgeRoundRectCallout">
            <a:avLst>
              <a:gd fmla="val 7203" name="adj1"/>
              <a:gd fmla="val 101885" name="adj2"/>
              <a:gd fmla="val 16667" name="adj3"/>
            </a:avLst>
          </a:prstGeom>
          <a:solidFill>
            <a:srgbClr val="008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7"/>
          <p:cNvSpPr/>
          <p:nvPr/>
        </p:nvSpPr>
        <p:spPr>
          <a:xfrm>
            <a:off x="70338" y="1214422"/>
            <a:ext cx="8787942" cy="2143140"/>
          </a:xfrm>
          <a:prstGeom prst="wedgeRoundRectCallout">
            <a:avLst>
              <a:gd fmla="val -9153" name="adj1"/>
              <a:gd fmla="val 81832" name="adj2"/>
              <a:gd fmla="val 16667" name="adj3"/>
            </a:avLst>
          </a:prstGeom>
          <a:solidFill>
            <a:srgbClr val="008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Μοιραζόμαστε καρτέλες με  ευ = εφ (γαλάζιο) και ευ=εβ (κόκκινο). Διαβάζουμε σιωπηλά τις λέξεις και σηκώνουμε τη σωστή καρτέλα.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7"/>
          <p:cNvSpPr txBox="1"/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el-GR" sz="3240">
                <a:latin typeface="Arial"/>
                <a:ea typeface="Arial"/>
                <a:cs typeface="Arial"/>
                <a:sym typeface="Arial"/>
              </a:rPr>
              <a:t>Παίζουμε ξανά το παιχνίδι με τις καρτέλες.</a:t>
            </a:r>
            <a:endParaRPr sz="324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/>
          <p:nvPr/>
        </p:nvSpPr>
        <p:spPr>
          <a:xfrm>
            <a:off x="-122475" y="3020775"/>
            <a:ext cx="9920400" cy="26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παλεύουν</a:t>
            </a:r>
            <a:endParaRPr b="1" sz="166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restle.jpg" id="397" name="Google Shape;39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1678" y="0"/>
            <a:ext cx="3262322" cy="239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F0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9"/>
          <p:cNvSpPr/>
          <p:nvPr/>
        </p:nvSpPr>
        <p:spPr>
          <a:xfrm>
            <a:off x="-108850" y="734775"/>
            <a:ext cx="9144000" cy="3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δεύτεροςη</a:t>
            </a:r>
            <a:endParaRPr b="1" sz="16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econd.jpg" id="403" name="Google Shape;403;p39"/>
          <p:cNvPicPr preferRelativeResize="0"/>
          <p:nvPr/>
        </p:nvPicPr>
        <p:blipFill rotWithShape="1">
          <a:blip r:embed="rId3">
            <a:alphaModFix/>
          </a:blip>
          <a:srcRect b="6248" l="0" r="0" t="0"/>
          <a:stretch/>
        </p:blipFill>
        <p:spPr>
          <a:xfrm>
            <a:off x="2643174" y="4305846"/>
            <a:ext cx="3714776" cy="25521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Google Shape;404;p39"/>
          <p:cNvCxnSpPr/>
          <p:nvPr/>
        </p:nvCxnSpPr>
        <p:spPr>
          <a:xfrm>
            <a:off x="2071670" y="4429132"/>
            <a:ext cx="642942" cy="500066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8156" y="4759504"/>
            <a:ext cx="3655844" cy="209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79" y="-27384"/>
            <a:ext cx="9107721" cy="688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/>
          <p:nvPr/>
        </p:nvSpPr>
        <p:spPr>
          <a:xfrm>
            <a:off x="1687275" y="2680600"/>
            <a:ext cx="7075800" cy="27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ψεύτης</a:t>
            </a:r>
            <a:endParaRPr b="1" sz="16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iar.jpg" id="410" name="Google Shape;41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354025" cy="25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/>
          <p:nvPr/>
        </p:nvSpPr>
        <p:spPr>
          <a:xfrm>
            <a:off x="108850" y="3279300"/>
            <a:ext cx="8090100" cy="25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χορεύω</a:t>
            </a:r>
            <a:endParaRPr b="1" sz="166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ancing-clip-art-1.png" id="416" name="Google Shape;41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2100" y="136028"/>
            <a:ext cx="3143273" cy="3143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030A0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/>
          <p:nvPr/>
        </p:nvSpPr>
        <p:spPr>
          <a:xfrm>
            <a:off x="448999" y="1432150"/>
            <a:ext cx="80418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αλεύρι</a:t>
            </a:r>
            <a:endParaRPr b="1" sz="166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lour.jpg" id="422" name="Google Shape;42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240" y="4286256"/>
            <a:ext cx="3286148" cy="2286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/>
          <p:nvPr/>
        </p:nvSpPr>
        <p:spPr>
          <a:xfrm>
            <a:off x="1500176" y="476675"/>
            <a:ext cx="66642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66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ρεύμα</a:t>
            </a:r>
            <a:endParaRPr b="1" sz="16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lectricity3.gif" id="428" name="Google Shape;428;p43"/>
          <p:cNvPicPr preferRelativeResize="0"/>
          <p:nvPr/>
        </p:nvPicPr>
        <p:blipFill rotWithShape="1">
          <a:blip r:embed="rId3">
            <a:alphaModFix/>
          </a:blip>
          <a:srcRect b="0" l="0" r="0" t="14000"/>
          <a:stretch/>
        </p:blipFill>
        <p:spPr>
          <a:xfrm>
            <a:off x="1907704" y="3509042"/>
            <a:ext cx="4283539" cy="334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/>
          <p:nvPr/>
        </p:nvSpPr>
        <p:spPr>
          <a:xfrm>
            <a:off x="-35475" y="1071550"/>
            <a:ext cx="91440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προσευχή</a:t>
            </a:r>
            <a:endParaRPr b="1" sz="162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ayer clip art.png" id="434" name="Google Shape;43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1802" y="3571876"/>
            <a:ext cx="2809875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/>
          <p:nvPr/>
        </p:nvSpPr>
        <p:spPr>
          <a:xfrm>
            <a:off x="-176900" y="1000100"/>
            <a:ext cx="9075900" cy="2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1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χορευτές</a:t>
            </a:r>
            <a:endParaRPr b="1" sz="16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ance%207.gif" id="440" name="Google Shape;44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4950" y="3647000"/>
            <a:ext cx="2723149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6" name="Google Shape;11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072462" cy="534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/>
          <p:nvPr/>
        </p:nvSpPr>
        <p:spPr>
          <a:xfrm>
            <a:off x="3809533" y="5157192"/>
            <a:ext cx="5334467" cy="1343642"/>
          </a:xfrm>
          <a:prstGeom prst="wedgeRoundRectCallout">
            <a:avLst>
              <a:gd fmla="val -58145" name="adj1"/>
              <a:gd fmla="val 24038" name="adj2"/>
              <a:gd fmla="val 16667" name="adj3"/>
            </a:avLst>
          </a:prstGeom>
          <a:solidFill>
            <a:srgbClr val="00CC00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 έλεγε το παραμύθι της Μαρίνας;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utterfly.jpg" id="118" name="Google Shape;1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907704" y="5021591"/>
            <a:ext cx="1757813" cy="1641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/>
          <p:nvPr/>
        </p:nvSpPr>
        <p:spPr>
          <a:xfrm>
            <a:off x="3809533" y="5157192"/>
            <a:ext cx="5334467" cy="1343642"/>
          </a:xfrm>
          <a:prstGeom prst="wedgeRoundRectCallout">
            <a:avLst>
              <a:gd fmla="val -56107" name="adj1"/>
              <a:gd fmla="val 22708" name="adj2"/>
              <a:gd fmla="val 16667" name="adj3"/>
            </a:avLst>
          </a:prstGeom>
          <a:solidFill>
            <a:srgbClr val="CC0066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Πώς θα συνέχιζες το παραμύθι;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7686" y="2000240"/>
            <a:ext cx="2990864" cy="85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72171">
            <a:off x="4444965" y="5365042"/>
            <a:ext cx="4693469" cy="64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60534">
            <a:off x="6567598" y="1022186"/>
            <a:ext cx="1590684" cy="78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0232" y="3143248"/>
            <a:ext cx="6332533" cy="112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314562">
            <a:off x="500034" y="1500174"/>
            <a:ext cx="3297256" cy="957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837156">
            <a:off x="269373" y="4430980"/>
            <a:ext cx="4283252" cy="981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iry%20%20dragonfly.png" id="130" name="Google Shape;13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7158" y="214290"/>
            <a:ext cx="2133424" cy="138977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/>
          <p:nvPr/>
        </p:nvSpPr>
        <p:spPr>
          <a:xfrm>
            <a:off x="2786050" y="0"/>
            <a:ext cx="6072230" cy="642918"/>
          </a:xfrm>
          <a:prstGeom prst="wedgeRoundRectCallout">
            <a:avLst>
              <a:gd fmla="val -59291" name="adj1"/>
              <a:gd fmla="val 55936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Διαβάζουμε τις λέξεις.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oyalty-free-dragonfly-clipart-illustration-1121919.jpg" id="136" name="Google Shape;13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349" l="0" r="0" t="0"/>
          <a:stretch/>
        </p:blipFill>
        <p:spPr>
          <a:xfrm>
            <a:off x="0" y="1142984"/>
            <a:ext cx="2205018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94990">
            <a:off x="571472" y="3143248"/>
            <a:ext cx="4511172" cy="103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4414" y="5214950"/>
            <a:ext cx="4060054" cy="88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70048">
            <a:off x="4547649" y="4051466"/>
            <a:ext cx="4486302" cy="1495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/>
          <p:nvPr/>
        </p:nvSpPr>
        <p:spPr>
          <a:xfrm>
            <a:off x="2571736" y="0"/>
            <a:ext cx="4016488" cy="2348880"/>
          </a:xfrm>
          <a:prstGeom prst="wedgeRoundRectCallout">
            <a:avLst>
              <a:gd fmla="val -74295" name="adj1"/>
              <a:gd fmla="val 13175" name="adj2"/>
              <a:gd fmla="val 16667" name="adj3"/>
            </a:avLst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-GR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Διαβάζουμε και αυτές τις λέξεις.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15110"/>
          <a:stretch/>
        </p:blipFill>
        <p:spPr>
          <a:xfrm>
            <a:off x="0" y="1163782"/>
            <a:ext cx="8784976" cy="547819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/>
          <p:nvPr/>
        </p:nvSpPr>
        <p:spPr>
          <a:xfrm>
            <a:off x="996452" y="561454"/>
            <a:ext cx="6599884" cy="9233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3"/>
                </a:solidFill>
                <a:latin typeface="Arial"/>
              </a:rPr>
              <a:t>το κυκλοθυμικό ευ</a:t>
            </a: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 b="0" l="0" r="0" t="15110"/>
          <a:stretch/>
        </p:blipFill>
        <p:spPr>
          <a:xfrm>
            <a:off x="5220072" y="4077072"/>
            <a:ext cx="3708920" cy="263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74647" y="476672"/>
            <a:ext cx="2725960" cy="299695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/>
          <p:nvPr/>
        </p:nvSpPr>
        <p:spPr>
          <a:xfrm>
            <a:off x="3489145" y="368660"/>
            <a:ext cx="5652120" cy="3212976"/>
          </a:xfrm>
          <a:prstGeom prst="wedgeRoundRectCallout">
            <a:avLst>
              <a:gd fmla="val -58786" name="adj1"/>
              <a:gd fmla="val 8760" name="adj2"/>
              <a:gd fmla="val 16667" name="adj3"/>
            </a:avLst>
          </a:prstGeom>
          <a:solidFill>
            <a:srgbClr val="00B05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Κυκλοθυμικό λέμε αυτόν που αλλάζει η διάθεσή του πολύ γρήγορα. Εκεί που είναι χαρούμενος ξαφνικά μπορεί να θυμώσει. Κι εκεί που φωνάζει μπορεί να αρχίσει να γελάει!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3275856" y="368660"/>
            <a:ext cx="5907507" cy="3212976"/>
          </a:xfrm>
          <a:prstGeom prst="wedgeRoundRectCallout">
            <a:avLst>
              <a:gd fmla="val -58786" name="adj1"/>
              <a:gd fmla="val 8760" name="adj2"/>
              <a:gd fmla="val 16667" name="adj3"/>
            </a:avLst>
          </a:prstGeom>
          <a:solidFill>
            <a:srgbClr val="262626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Έτσι είναι το ευ!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Τη μια είναι </a:t>
            </a:r>
            <a:r>
              <a:rPr lang="el-GR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νευρικό</a:t>
            </a:r>
            <a:r>
              <a:rPr lang="el-G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και την άλλη </a:t>
            </a:r>
            <a:r>
              <a:rPr lang="el-GR" sz="4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ευτυχισμένο</a:t>
            </a:r>
            <a:r>
              <a:rPr lang="el-G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3303832" y="390511"/>
            <a:ext cx="5907507" cy="3212976"/>
          </a:xfrm>
          <a:prstGeom prst="wedgeRoundRectCallout">
            <a:avLst>
              <a:gd fmla="val -58786" name="adj1"/>
              <a:gd fmla="val 8760" name="adj2"/>
              <a:gd fmla="val 16667" name="adj3"/>
            </a:avLst>
          </a:prstGeom>
          <a:solidFill>
            <a:srgbClr val="FF000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Όταν είναι </a:t>
            </a:r>
            <a:r>
              <a:rPr lang="el-GR" sz="4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νευρικό</a:t>
            </a:r>
            <a:r>
              <a:rPr lang="el-G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, η φωνή του ακούγεται ευ=εβ.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3275855" y="390511"/>
            <a:ext cx="5907507" cy="3212976"/>
          </a:xfrm>
          <a:prstGeom prst="wedgeRoundRectCallout">
            <a:avLst>
              <a:gd fmla="val -58786" name="adj1"/>
              <a:gd fmla="val 8760" name="adj2"/>
              <a:gd fmla="val 16667" name="adj3"/>
            </a:avLst>
          </a:prstGeom>
          <a:solidFill>
            <a:srgbClr val="0070C0"/>
          </a:solidFill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Ενώ όταν είναι </a:t>
            </a:r>
            <a:r>
              <a:rPr lang="el-GR" sz="4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ευτυχισμένο</a:t>
            </a:r>
            <a:r>
              <a:rPr lang="el-GR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, η φωνή του ακούγεται ευ=εφ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2015-03-07T08:23:39Z</dcterms:created>
  <dc:creator>Ιωάννα</dc:creator>
</cp:coreProperties>
</file>