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86" r:id="rId13"/>
    <p:sldId id="273" r:id="rId14"/>
    <p:sldId id="275" r:id="rId15"/>
    <p:sldId id="277" r:id="rId16"/>
    <p:sldId id="278" r:id="rId17"/>
    <p:sldId id="279" r:id="rId18"/>
    <p:sldId id="280" r:id="rId19"/>
    <p:sldId id="282" r:id="rId20"/>
    <p:sldId id="281" r:id="rId21"/>
    <p:sldId id="283" r:id="rId22"/>
    <p:sldId id="284" r:id="rId23"/>
    <p:sldId id="285" r:id="rId24"/>
    <p:sldId id="287" r:id="rId25"/>
    <p:sldId id="288" r:id="rId26"/>
    <p:sldId id="289" r:id="rId27"/>
    <p:sldId id="292" r:id="rId28"/>
    <p:sldId id="293" r:id="rId29"/>
    <p:sldId id="294" r:id="rId30"/>
    <p:sldId id="296" r:id="rId31"/>
    <p:sldId id="298" r:id="rId32"/>
    <p:sldId id="300" r:id="rId33"/>
    <p:sldId id="307" r:id="rId34"/>
    <p:sldId id="310" r:id="rId35"/>
    <p:sldId id="302" r:id="rId36"/>
    <p:sldId id="309" r:id="rId37"/>
    <p:sldId id="303" r:id="rId38"/>
    <p:sldId id="304" r:id="rId39"/>
    <p:sldId id="305" r:id="rId40"/>
    <p:sldId id="306" r:id="rId41"/>
    <p:sldId id="308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229B4-F62F-4870-8363-CDDA2FEEA221}" type="datetimeFigureOut">
              <a:rPr lang="el-GR" smtClean="0"/>
              <a:t>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EB333-0769-4C69-98CE-389D6B4047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41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1-2 φορές. Μετά</a:t>
            </a:r>
            <a:r>
              <a:rPr lang="el-GR" sz="1200" baseline="0" dirty="0" smtClean="0"/>
              <a:t> κάνουμε π</a:t>
            </a:r>
            <a:r>
              <a:rPr lang="el-GR" sz="1200" dirty="0" smtClean="0"/>
              <a:t>ερίληψη.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897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Σημεία στίξης.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87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Διαβάζουμε όλοι μαζί.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4268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Κυκλώνουμε με μολύβι όλες τις λέξεις με </a:t>
            </a:r>
            <a:r>
              <a:rPr lang="el-GR" sz="1200" dirty="0" err="1" smtClean="0"/>
              <a:t>αυ</a:t>
            </a:r>
            <a:r>
              <a:rPr lang="el-GR" sz="1200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1149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 smtClean="0"/>
              <a:t>Βάφουμε με πράσινο τις λέξεις με </a:t>
            </a:r>
            <a:r>
              <a:rPr lang="el-GR" sz="1200" dirty="0" err="1" smtClean="0"/>
              <a:t>αυ</a:t>
            </a:r>
            <a:r>
              <a:rPr lang="el-GR" sz="1200" dirty="0" smtClean="0"/>
              <a:t> = αφ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841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Βάφουμε με κίτρινο τις λέξεις με </a:t>
            </a:r>
            <a:r>
              <a:rPr lang="el-GR" sz="1200" dirty="0" err="1" smtClean="0"/>
              <a:t>αυ</a:t>
            </a:r>
            <a:r>
              <a:rPr lang="el-GR" sz="1200" dirty="0" smtClean="0"/>
              <a:t> = </a:t>
            </a:r>
            <a:r>
              <a:rPr lang="el-GR" sz="1200" dirty="0" err="1" smtClean="0"/>
              <a:t>αβ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672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B333-0769-4C69-98CE-389D6B404766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103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847AD-825B-4D63-9CF0-4ED4BBF9F5CD}" type="slidenum">
              <a:rPr lang="el-GR" smtClean="0"/>
              <a:t>26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E74EB-AAA8-443C-A35B-D40C24CBB2AA}" type="datetimeFigureOut">
              <a:rPr lang="el-GR" smtClean="0"/>
              <a:pPr/>
              <a:t>6/3/2016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AF17-52BB-4D76-AC6E-899BBF1BDEA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el-GR" sz="6600" dirty="0" smtClean="0">
                <a:solidFill>
                  <a:schemeClr val="bg1"/>
                </a:solidFill>
                <a:latin typeface="ChemyRetro" pitchFamily="50" charset="0"/>
              </a:rPr>
              <a:t>Ο θείος Παύλος</a:t>
            </a:r>
            <a:endParaRPr lang="el-GR" sz="6600" dirty="0">
              <a:solidFill>
                <a:schemeClr val="bg1"/>
              </a:solidFill>
              <a:latin typeface="ChemyRetro" pitchFamily="50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2915816" y="4077072"/>
            <a:ext cx="1544216" cy="769640"/>
          </a:xfrm>
        </p:spPr>
        <p:txBody>
          <a:bodyPr>
            <a:normAutofit/>
          </a:bodyPr>
          <a:lstStyle/>
          <a:p>
            <a:r>
              <a:rPr lang="el-GR" sz="2400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Αυ</a:t>
            </a:r>
            <a:r>
              <a:rPr lang="el-GR" sz="2400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2400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αυ</a:t>
            </a:r>
            <a:endParaRPr lang="el-GR" sz="1200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pencil-person-cartoon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731046" cy="1142984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571736" y="4357694"/>
            <a:ext cx="1214446" cy="5000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Επεξήγηση με στρογγυλεμένο παραλληλόγραμμο 12"/>
          <p:cNvSpPr/>
          <p:nvPr/>
        </p:nvSpPr>
        <p:spPr>
          <a:xfrm>
            <a:off x="1403648" y="16738"/>
            <a:ext cx="5976664" cy="963990"/>
          </a:xfrm>
          <a:prstGeom prst="wedgeRoundRectCallout">
            <a:avLst>
              <a:gd name="adj1" fmla="val -57498"/>
              <a:gd name="adj2" fmla="val 82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Κυκλώνουμε με το μολύβι όλες τις λέξεις με </a:t>
            </a:r>
            <a:r>
              <a:rPr lang="el-G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</a:t>
            </a:r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pencil_stubby_green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24502">
            <a:off x="5651130" y="-120579"/>
            <a:ext cx="894669" cy="1384143"/>
          </a:xfrm>
          <a:prstGeom prst="rect">
            <a:avLst/>
          </a:prstGeom>
        </p:spPr>
      </p:pic>
      <p:sp>
        <p:nvSpPr>
          <p:cNvPr id="7" name="6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5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solidFill>
            <a:srgbClr val="009900">
              <a:alpha val="5098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solidFill>
            <a:srgbClr val="009900">
              <a:alpha val="4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5 - Εικόνα" descr="pencil-person-cartoon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731046" cy="1142984"/>
          </a:xfrm>
          <a:prstGeom prst="rect">
            <a:avLst/>
          </a:prstGeom>
        </p:spPr>
      </p:pic>
      <p:sp>
        <p:nvSpPr>
          <p:cNvPr id="16" name="Επεξήγηση με στρογγυλεμένο παραλληλόγραμμο 15"/>
          <p:cNvSpPr/>
          <p:nvPr/>
        </p:nvSpPr>
        <p:spPr>
          <a:xfrm>
            <a:off x="1403648" y="16738"/>
            <a:ext cx="3816424" cy="963990"/>
          </a:xfrm>
          <a:prstGeom prst="wedgeRoundRectCallout">
            <a:avLst>
              <a:gd name="adj1" fmla="val -57498"/>
              <a:gd name="adj2" fmla="val 8277"/>
              <a:gd name="adj3" fmla="val 16667"/>
            </a:avLst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Βάφουμε με πράσινο τις λέξεις με </a:t>
            </a:r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αυ=αφ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stubby_pencil_w_shadow_yell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07158"/>
            <a:ext cx="1034468" cy="928670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5 - Εικόνα" descr="pencil-person-cartoon-h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731046" cy="1142984"/>
          </a:xfrm>
          <a:prstGeom prst="rect">
            <a:avLst/>
          </a:prstGeom>
        </p:spPr>
      </p:pic>
      <p:sp>
        <p:nvSpPr>
          <p:cNvPr id="15" name="Επεξήγηση με στρογγυλεμένο παραλληλόγραμμο 14"/>
          <p:cNvSpPr/>
          <p:nvPr/>
        </p:nvSpPr>
        <p:spPr>
          <a:xfrm>
            <a:off x="1115616" y="61440"/>
            <a:ext cx="3816424" cy="963990"/>
          </a:xfrm>
          <a:prstGeom prst="wedgeRoundRectCallout">
            <a:avLst>
              <a:gd name="adj1" fmla="val -57498"/>
              <a:gd name="adj2" fmla="val 827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Βάφουμε με κίτρινο τις λέξεις με </a:t>
            </a:r>
            <a:r>
              <a:rPr lang="el-GR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αυ=αβ</a:t>
            </a:r>
            <a:r>
              <a:rPr lang="el-GR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5 - Έλλειψη"/>
          <p:cNvSpPr/>
          <p:nvPr/>
        </p:nvSpPr>
        <p:spPr>
          <a:xfrm>
            <a:off x="714348" y="3357562"/>
            <a:ext cx="2143140" cy="571504"/>
          </a:xfrm>
          <a:prstGeom prst="ellipse">
            <a:avLst/>
          </a:prstGeom>
          <a:solidFill>
            <a:srgbClr val="009900">
              <a:alpha val="5098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3 - Έλλειψη"/>
          <p:cNvSpPr/>
          <p:nvPr/>
        </p:nvSpPr>
        <p:spPr>
          <a:xfrm>
            <a:off x="2786050" y="4357694"/>
            <a:ext cx="857256" cy="500066"/>
          </a:xfrm>
          <a:prstGeom prst="ellipse">
            <a:avLst/>
          </a:prstGeom>
          <a:solidFill>
            <a:srgbClr val="009900">
              <a:alpha val="4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7 - Έλλειψη"/>
          <p:cNvSpPr/>
          <p:nvPr/>
        </p:nvSpPr>
        <p:spPr>
          <a:xfrm>
            <a:off x="0" y="2428868"/>
            <a:ext cx="1357290" cy="571504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8 - Έλλειψη"/>
          <p:cNvSpPr/>
          <p:nvPr/>
        </p:nvSpPr>
        <p:spPr>
          <a:xfrm>
            <a:off x="2786050" y="4786322"/>
            <a:ext cx="1500198" cy="642942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9 - Έλλειψη"/>
          <p:cNvSpPr/>
          <p:nvPr/>
        </p:nvSpPr>
        <p:spPr>
          <a:xfrm>
            <a:off x="3214678" y="5786454"/>
            <a:ext cx="1357290" cy="571504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0 - Έλλειψη"/>
          <p:cNvSpPr/>
          <p:nvPr/>
        </p:nvSpPr>
        <p:spPr>
          <a:xfrm>
            <a:off x="1785918" y="6286496"/>
            <a:ext cx="1357290" cy="571504"/>
          </a:xfrm>
          <a:prstGeom prst="ellipse">
            <a:avLst/>
          </a:prstGeom>
          <a:solidFill>
            <a:srgbClr val="FFFF00">
              <a:alpha val="43922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496" y="0"/>
            <a:ext cx="7569752" cy="782740"/>
          </a:xfrm>
        </p:spPr>
        <p:txBody>
          <a:bodyPr>
            <a:noAutofit/>
          </a:bodyPr>
          <a:lstStyle/>
          <a:p>
            <a:r>
              <a:rPr lang="el-GR" sz="2800" dirty="0" smtClean="0">
                <a:latin typeface="ChemyRetro" pitchFamily="50" charset="0"/>
              </a:rPr>
              <a:t>Διαβάζουμε και πάλι όλοι μαζί.</a:t>
            </a:r>
            <a:endParaRPr lang="el-GR" sz="2800" dirty="0">
              <a:latin typeface="ChemyRetro" pitchFamily="50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20149"/>
            <a:ext cx="8229600" cy="1143000"/>
          </a:xfrm>
        </p:spPr>
        <p:txBody>
          <a:bodyPr/>
          <a:lstStyle/>
          <a:p>
            <a:endParaRPr lang="el-GR" sz="360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9678"/>
            <a:ext cx="9153608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5903441" y="4531767"/>
            <a:ext cx="31906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31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r>
              <a:rPr lang="el-GR" sz="4400" b="1" cap="none" spc="31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αυτικός.</a:t>
            </a:r>
            <a:endParaRPr lang="el-GR" sz="4400" b="1" cap="none" spc="31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56144"/>
            <a:ext cx="8229600" cy="1143000"/>
          </a:xfrm>
        </p:spPr>
        <p:txBody>
          <a:bodyPr/>
          <a:lstStyle/>
          <a:p>
            <a:endParaRPr lang="el-GR" sz="4000" spc="-15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9580"/>
          <a:stretch>
            <a:fillRect/>
          </a:stretch>
        </p:blipFill>
        <p:spPr bwMode="auto">
          <a:xfrm>
            <a:off x="0" y="0"/>
            <a:ext cx="8929719" cy="667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301266" y="1795994"/>
            <a:ext cx="688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440741" y="1795994"/>
            <a:ext cx="688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310962" y="2510374"/>
            <a:ext cx="7729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Αύ</a:t>
            </a:r>
            <a:r>
              <a:rPr lang="el-GR" sz="3200" b="1" cap="none" spc="-15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869237" y="2510374"/>
            <a:ext cx="688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301530" y="3935745"/>
            <a:ext cx="688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225899" y="4650125"/>
            <a:ext cx="688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301398" y="5364505"/>
            <a:ext cx="688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-15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</a:t>
            </a:r>
            <a:endParaRPr lang="el-GR" sz="3200" b="1" cap="none" spc="-15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 rot="20590038">
            <a:off x="2696453" y="3899424"/>
            <a:ext cx="500066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  <a:ea typeface="Aka-AcidGR-DiaryGirl" pitchFamily="2" charset="-95"/>
              </a:rPr>
              <a:t>Διαβάζουμε σιωπηλά τις λέξεις και σηκώνουμε το σωστό καρτελάκι.</a:t>
            </a:r>
            <a:endParaRPr lang="el-GR" dirty="0">
              <a:latin typeface="ChemyRetro" pitchFamily="50" charset="0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 rot="20675096">
            <a:off x="622280" y="2571744"/>
            <a:ext cx="381546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800" b="1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88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υ=αβ</a:t>
            </a:r>
            <a:endParaRPr lang="el-GR" sz="88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 rot="921563">
            <a:off x="4893540" y="2428868"/>
            <a:ext cx="3958135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800" b="1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88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υ=αφ</a:t>
            </a:r>
            <a:endParaRPr lang="el-GR" sz="8800" b="1" cap="none" spc="0" dirty="0">
              <a:ln w="11430">
                <a:solidFill>
                  <a:schemeClr val="tx1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 rot="930236">
            <a:off x="6254057" y="3827030"/>
            <a:ext cx="500066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-81602" y="1571612"/>
            <a:ext cx="92256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θησαυρός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- Εικόνα" descr="treasure_ch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4643446"/>
            <a:ext cx="1655930" cy="1743084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-81602" y="1571612"/>
            <a:ext cx="937141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καύσωνας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- Εικόνα" descr="034-heat-wav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3857628"/>
            <a:ext cx="3493111" cy="272462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85918" y="1500174"/>
            <a:ext cx="607172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μαύρο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- Εικόνα" descr="Brown Spla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214818"/>
            <a:ext cx="2647950" cy="198480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inosaur005PR_c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86644" y="5482818"/>
            <a:ext cx="1571636" cy="1375182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6143644"/>
            <a:ext cx="6643702" cy="500066"/>
          </a:xfrm>
          <a:prstGeom prst="wedgeRoundRectCallout">
            <a:avLst>
              <a:gd name="adj1" fmla="val 75614"/>
              <a:gd name="adj2" fmla="val -123169"/>
              <a:gd name="adj3" fmla="val 16667"/>
            </a:avLst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Ποιους βλέπουμε; Πού είναι;</a:t>
            </a:r>
            <a:endParaRPr lang="el-GR" sz="36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785786" y="1428736"/>
            <a:ext cx="765459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αυχένας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- Εικόνα" descr="PATBACK.png"/>
          <p:cNvPicPr>
            <a:picLocks noChangeAspect="1"/>
          </p:cNvPicPr>
          <p:nvPr/>
        </p:nvPicPr>
        <p:blipFill>
          <a:blip r:embed="rId2"/>
          <a:srcRect b="45633"/>
          <a:stretch>
            <a:fillRect/>
          </a:stretch>
        </p:blipFill>
        <p:spPr>
          <a:xfrm>
            <a:off x="3071802" y="4286256"/>
            <a:ext cx="2974423" cy="1617101"/>
          </a:xfrm>
          <a:prstGeom prst="rect">
            <a:avLst/>
          </a:prstGeom>
        </p:spPr>
      </p:pic>
      <p:cxnSp>
        <p:nvCxnSpPr>
          <p:cNvPr id="5" name="4 - Ευθύγραμμο βέλος σύνδεσης"/>
          <p:cNvCxnSpPr/>
          <p:nvPr/>
        </p:nvCxnSpPr>
        <p:spPr>
          <a:xfrm>
            <a:off x="2428860" y="5500702"/>
            <a:ext cx="192882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1571612"/>
            <a:ext cx="774224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ταυρομάχος</a:t>
            </a:r>
            <a:endParaRPr lang="el-GR" sz="115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- Εικόνα" descr="intl_spain_bullfigh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429000"/>
            <a:ext cx="3854429" cy="286702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42976" y="714356"/>
            <a:ext cx="621760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θαύμα</a:t>
            </a:r>
            <a:endParaRPr lang="el-GR" sz="1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- Εικόνα" descr="mirac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500438"/>
            <a:ext cx="2529669" cy="311943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596" y="1214422"/>
            <a:ext cx="837844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καυσόξυλα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2 - Εικόνα" descr="kauso3y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14752"/>
            <a:ext cx="3834267" cy="219192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- Ομάδα"/>
          <p:cNvGrpSpPr/>
          <p:nvPr/>
        </p:nvGrpSpPr>
        <p:grpSpPr>
          <a:xfrm>
            <a:off x="3171920" y="135442"/>
            <a:ext cx="2500330" cy="2357454"/>
            <a:chOff x="3643306" y="4000504"/>
            <a:chExt cx="1714512" cy="1500198"/>
          </a:xfrm>
        </p:grpSpPr>
        <p:grpSp>
          <p:nvGrpSpPr>
            <p:cNvPr id="9" name="10 - Ομάδα"/>
            <p:cNvGrpSpPr/>
            <p:nvPr/>
          </p:nvGrpSpPr>
          <p:grpSpPr>
            <a:xfrm>
              <a:off x="4000496" y="4214818"/>
              <a:ext cx="1357322" cy="1285884"/>
              <a:chOff x="4000496" y="4214818"/>
              <a:chExt cx="1357322" cy="1285884"/>
            </a:xfrm>
          </p:grpSpPr>
          <p:pic>
            <p:nvPicPr>
              <p:cNvPr id="11" name="10 - Εικόνα" descr="dinos.jpg"/>
              <p:cNvPicPr>
                <a:picLocks noChangeAspect="1"/>
              </p:cNvPicPr>
              <p:nvPr/>
            </p:nvPicPr>
            <p:blipFill>
              <a:blip r:embed="rId3"/>
              <a:srcRect l="53125" t="22117" r="17187" b="50000"/>
              <a:stretch>
                <a:fillRect/>
              </a:stretch>
            </p:blipFill>
            <p:spPr>
              <a:xfrm>
                <a:off x="4000496" y="4214818"/>
                <a:ext cx="1357322" cy="12144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11 - Ορθογώνιο"/>
              <p:cNvSpPr/>
              <p:nvPr/>
            </p:nvSpPr>
            <p:spPr>
              <a:xfrm>
                <a:off x="4643438" y="5143512"/>
                <a:ext cx="714380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0" name="9 - Ορθογώνιο"/>
            <p:cNvSpPr/>
            <p:nvPr/>
          </p:nvSpPr>
          <p:spPr>
            <a:xfrm>
              <a:off x="3643306" y="4000504"/>
              <a:ext cx="71438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44246" y="1791286"/>
            <a:ext cx="7772400" cy="1470025"/>
          </a:xfrm>
        </p:spPr>
        <p:txBody>
          <a:bodyPr/>
          <a:lstStyle/>
          <a:p>
            <a:r>
              <a:rPr lang="el-GR" dirty="0" smtClean="0">
                <a:latin typeface="ChemyRetro" pitchFamily="50" charset="0"/>
              </a:rPr>
              <a:t>Ο θείος Παύλος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Τετράδιο εργασιών</a:t>
            </a:r>
          </a:p>
        </p:txBody>
      </p:sp>
      <p:grpSp>
        <p:nvGrpSpPr>
          <p:cNvPr id="4" name="3 - Ομάδα"/>
          <p:cNvGrpSpPr/>
          <p:nvPr/>
        </p:nvGrpSpPr>
        <p:grpSpPr>
          <a:xfrm>
            <a:off x="6500826" y="4857760"/>
            <a:ext cx="2438386" cy="1214446"/>
            <a:chOff x="5276854" y="3714752"/>
            <a:chExt cx="3867146" cy="2357454"/>
          </a:xfrm>
        </p:grpSpPr>
        <p:pic>
          <p:nvPicPr>
            <p:cNvPr id="5" name="4 - Εικόνα" descr="dinos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159" r="56250" b="36936"/>
            <a:stretch>
              <a:fillRect/>
            </a:stretch>
          </p:blipFill>
          <p:spPr>
            <a:xfrm>
              <a:off x="5276854" y="4143380"/>
              <a:ext cx="3867146" cy="1928826"/>
            </a:xfrm>
            <a:prstGeom prst="rect">
              <a:avLst/>
            </a:prstGeom>
          </p:spPr>
        </p:pic>
        <p:sp>
          <p:nvSpPr>
            <p:cNvPr id="6" name="5 - Ορθογώνιο"/>
            <p:cNvSpPr/>
            <p:nvPr/>
          </p:nvSpPr>
          <p:spPr>
            <a:xfrm>
              <a:off x="8715404" y="3714752"/>
              <a:ext cx="42859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pic>
        <p:nvPicPr>
          <p:cNvPr id="7" name="6 - Εικόνα" descr="dinos.jpg"/>
          <p:cNvPicPr>
            <a:picLocks noChangeAspect="1"/>
          </p:cNvPicPr>
          <p:nvPr/>
        </p:nvPicPr>
        <p:blipFill>
          <a:blip r:embed="rId3"/>
          <a:srcRect r="67187" b="75446"/>
          <a:stretch>
            <a:fillRect/>
          </a:stretch>
        </p:blipFill>
        <p:spPr>
          <a:xfrm>
            <a:off x="0" y="2857496"/>
            <a:ext cx="2428892" cy="1731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494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2757478" cy="939784"/>
          </a:xfrm>
        </p:spPr>
        <p:txBody>
          <a:bodyPr/>
          <a:lstStyle/>
          <a:p>
            <a:r>
              <a:rPr lang="el-GR" sz="2800" dirty="0" smtClean="0">
                <a:latin typeface="ChemyRetro" pitchFamily="50" charset="0"/>
              </a:rPr>
              <a:t>Διαβάζουμε</a:t>
            </a:r>
            <a:r>
              <a:rPr lang="el-GR" dirty="0" smtClean="0">
                <a:latin typeface="ChemyRetro" pitchFamily="50" charset="0"/>
              </a:rPr>
              <a:t>: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715404" cy="534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925" y="0"/>
            <a:ext cx="2224075" cy="14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751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5072066" cy="55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429256" y="1571612"/>
            <a:ext cx="3081360" cy="21431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spc="600" dirty="0" smtClean="0">
                <a:latin typeface="Aka-AcidGR-Chubby" pitchFamily="2" charset="-95"/>
                <a:ea typeface="Aka-AcidGR-Chubby" pitchFamily="2" charset="-95"/>
              </a:rPr>
              <a:t>Τι βλέπουμε εδώ;</a:t>
            </a:r>
            <a:endParaRPr lang="el-GR" sz="4800" b="1" spc="600" dirty="0">
              <a:latin typeface="Aka-AcidGR-Chubby" pitchFamily="2" charset="-95"/>
              <a:ea typeface="Aka-AcidGR-Chubby" pitchFamily="2" charset="-95"/>
            </a:endParaRPr>
          </a:p>
        </p:txBody>
      </p:sp>
      <p:grpSp>
        <p:nvGrpSpPr>
          <p:cNvPr id="8" name="7 - Ομάδα"/>
          <p:cNvGrpSpPr/>
          <p:nvPr/>
        </p:nvGrpSpPr>
        <p:grpSpPr>
          <a:xfrm>
            <a:off x="5072066" y="3714752"/>
            <a:ext cx="3867146" cy="2357454"/>
            <a:chOff x="5276854" y="3714752"/>
            <a:chExt cx="3867146" cy="2357454"/>
          </a:xfrm>
        </p:grpSpPr>
        <p:pic>
          <p:nvPicPr>
            <p:cNvPr id="5" name="4 - Εικόνα" descr="dinos.jpg"/>
            <p:cNvPicPr>
              <a:picLocks noChangeAspect="1"/>
            </p:cNvPicPr>
            <p:nvPr/>
          </p:nvPicPr>
          <p:blipFill>
            <a:blip r:embed="rId4"/>
            <a:srcRect t="40159" r="56250" b="36936"/>
            <a:stretch>
              <a:fillRect/>
            </a:stretch>
          </p:blipFill>
          <p:spPr>
            <a:xfrm>
              <a:off x="5276854" y="4143380"/>
              <a:ext cx="3867146" cy="1928826"/>
            </a:xfrm>
            <a:prstGeom prst="rect">
              <a:avLst/>
            </a:prstGeom>
          </p:spPr>
        </p:pic>
        <p:sp>
          <p:nvSpPr>
            <p:cNvPr id="7" name="6 - Ορθογώνιο"/>
            <p:cNvSpPr/>
            <p:nvPr/>
          </p:nvSpPr>
          <p:spPr>
            <a:xfrm>
              <a:off x="8715404" y="3714752"/>
              <a:ext cx="428596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" name="5 - Επεξήγηση με στρογγυλεμένο παραλληλόγραμμο"/>
          <p:cNvSpPr/>
          <p:nvPr/>
        </p:nvSpPr>
        <p:spPr>
          <a:xfrm>
            <a:off x="5126182" y="645198"/>
            <a:ext cx="4017818" cy="3071834"/>
          </a:xfrm>
          <a:prstGeom prst="wedgeRoundRect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spc="300" dirty="0" smtClean="0">
                <a:latin typeface="Aka-AcidGR-Chubby" pitchFamily="2" charset="-95"/>
                <a:ea typeface="Aka-AcidGR-Chubby" pitchFamily="2" charset="-95"/>
              </a:rPr>
              <a:t>Ποιος είναι ο τίτλος του βιβλίου και ποιος ο συγγραφέας;</a:t>
            </a:r>
            <a:endParaRPr lang="el-GR" sz="4400" b="1" spc="300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10" name="5 - Επεξήγηση με στρογγυλεμένο παραλληλόγραμμο"/>
          <p:cNvSpPr/>
          <p:nvPr/>
        </p:nvSpPr>
        <p:spPr>
          <a:xfrm>
            <a:off x="5126182" y="657853"/>
            <a:ext cx="4017818" cy="3069554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spc="300" dirty="0" smtClean="0">
                <a:solidFill>
                  <a:schemeClr val="tx1"/>
                </a:solidFill>
                <a:latin typeface="Aka-AcidGR-Chubby" pitchFamily="2" charset="-95"/>
                <a:ea typeface="Aka-AcidGR-Chubby" pitchFamily="2" charset="-95"/>
              </a:rPr>
              <a:t>Μήπως έχετε και στη βιβλιοθήκη σας κάποια βιβλία από αυτόν τον συγγραφέα;</a:t>
            </a:r>
            <a:endParaRPr lang="el-GR" sz="4000" b="1" spc="300" dirty="0">
              <a:solidFill>
                <a:schemeClr val="tx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3919534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562613" cy="33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inos.jpg"/>
          <p:cNvPicPr>
            <a:picLocks noChangeAspect="1"/>
          </p:cNvPicPr>
          <p:nvPr/>
        </p:nvPicPr>
        <p:blipFill>
          <a:blip r:embed="rId3"/>
          <a:srcRect r="67187" b="75446"/>
          <a:stretch>
            <a:fillRect/>
          </a:stretch>
        </p:blipFill>
        <p:spPr>
          <a:xfrm>
            <a:off x="0" y="4011133"/>
            <a:ext cx="3428992" cy="24444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4500562" y="4149080"/>
            <a:ext cx="4391918" cy="2280316"/>
          </a:xfrm>
          <a:prstGeom prst="wedgeRoundRectCallout">
            <a:avLst>
              <a:gd name="adj1" fmla="val -72391"/>
              <a:gd name="adj2" fmla="val 705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spc="600" dirty="0" smtClean="0">
                <a:solidFill>
                  <a:schemeClr val="tx1"/>
                </a:solidFill>
                <a:latin typeface="Aka-AcidGR-Chubby" pitchFamily="2" charset="-95"/>
                <a:ea typeface="Aka-AcidGR-Chubby" pitchFamily="2" charset="-95"/>
              </a:rPr>
              <a:t>Αυτό τι είναι; Πού το χρειαζόμαστε; Ποιοι το έχουν;</a:t>
            </a:r>
            <a:endParaRPr lang="el-GR" sz="4000" b="1" spc="600" dirty="0">
              <a:solidFill>
                <a:schemeClr val="tx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79996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53411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91926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dinos.jpg"/>
          <p:cNvPicPr>
            <a:picLocks noChangeAspect="1"/>
          </p:cNvPicPr>
          <p:nvPr/>
        </p:nvPicPr>
        <p:blipFill>
          <a:blip r:embed="rId3"/>
          <a:srcRect r="67187" b="75446"/>
          <a:stretch>
            <a:fillRect/>
          </a:stretch>
        </p:blipFill>
        <p:spPr>
          <a:xfrm flipH="1">
            <a:off x="6271735" y="3717032"/>
            <a:ext cx="2857520" cy="20370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07504" y="3717032"/>
            <a:ext cx="5112568" cy="2783802"/>
          </a:xfrm>
          <a:prstGeom prst="wedgeRoundRectCallout">
            <a:avLst>
              <a:gd name="adj1" fmla="val 65096"/>
              <a:gd name="adj2" fmla="val -23190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spc="600" dirty="0" smtClean="0">
                <a:solidFill>
                  <a:schemeClr val="bg1"/>
                </a:solidFill>
                <a:latin typeface="Aka-AcidGR-Chubby" pitchFamily="2" charset="-95"/>
                <a:ea typeface="Aka-AcidGR-Chubby" pitchFamily="2" charset="-95"/>
              </a:rPr>
              <a:t>Εμένα μου αρέσει το κυνηγητό και το μπάσκετ!</a:t>
            </a:r>
            <a:endParaRPr lang="el-GR" sz="4800" b="1" spc="600" dirty="0">
              <a:solidFill>
                <a:schemeClr val="bg1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771056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dinosaur005PR_c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29256" y="0"/>
            <a:ext cx="1142980" cy="1000108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785918" y="500042"/>
            <a:ext cx="3286148" cy="500066"/>
          </a:xfrm>
          <a:prstGeom prst="wedgeRoundRectCallout">
            <a:avLst>
              <a:gd name="adj1" fmla="val 75614"/>
              <a:gd name="adj2" fmla="val -12316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Τι συνέβη;</a:t>
            </a:r>
            <a:endParaRPr lang="el-GR" sz="36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2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357694"/>
            <a:ext cx="6858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429132"/>
            <a:ext cx="6381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857760"/>
            <a:ext cx="1381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786322"/>
            <a:ext cx="11239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08" y="5214950"/>
            <a:ext cx="144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5286388"/>
            <a:ext cx="1228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5984" y="5643578"/>
            <a:ext cx="11049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86446" y="5643578"/>
            <a:ext cx="1343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3108" y="6143644"/>
            <a:ext cx="145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86446" y="6072206"/>
            <a:ext cx="1371600" cy="3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6365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5000"/>
          <a:stretch>
            <a:fillRect/>
          </a:stretch>
        </p:blipFill>
        <p:spPr bwMode="auto">
          <a:xfrm>
            <a:off x="-1" y="1714488"/>
            <a:ext cx="893192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642910" y="4500570"/>
            <a:ext cx="828680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6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Σε αυτή την αυλή</a:t>
            </a:r>
          </a:p>
          <a:p>
            <a:pPr algn="ctr"/>
            <a:r>
              <a:rPr lang="el-GR" sz="6600" b="1" spc="60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υ</a:t>
            </a:r>
            <a:r>
              <a:rPr lang="el-GR" sz="66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πάρχει ένας θησαυρός.</a:t>
            </a:r>
            <a:r>
              <a:rPr lang="el-GR" sz="66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 </a:t>
            </a:r>
            <a:endParaRPr lang="el-GR" sz="66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699002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2243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-32" y="3286124"/>
            <a:ext cx="89297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Σε   αυτή  την αυλή</a:t>
            </a:r>
          </a:p>
          <a:p>
            <a:pPr algn="ctr"/>
            <a:r>
              <a:rPr lang="el-GR" sz="5400" b="1" spc="250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υ</a:t>
            </a:r>
            <a:r>
              <a:rPr lang="el-GR" sz="5400" b="1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πάρχει  ένας θησαυρός.</a:t>
            </a:r>
            <a:r>
              <a:rPr lang="el-GR" sz="5400" b="1" cap="none" spc="25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l-GR" sz="5400" b="1" cap="none" spc="25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1430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 rot="20590038">
            <a:off x="2696453" y="3899424"/>
            <a:ext cx="500066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  <a:ea typeface="Aka-AcidGR-DiaryGirl" pitchFamily="2" charset="-95"/>
              </a:rPr>
              <a:t>Διαβάζουμε σιωπηλά τις λέξεις και σηκώνουμε το σωστό καρτελάκι.</a:t>
            </a:r>
            <a:endParaRPr lang="el-GR" dirty="0">
              <a:latin typeface="ChemyRetro" pitchFamily="50" charset="0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 rot="20675096">
            <a:off x="622280" y="2571744"/>
            <a:ext cx="3815468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800" b="1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88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υ=αβ</a:t>
            </a:r>
            <a:endParaRPr lang="el-GR" sz="88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 rot="921563">
            <a:off x="4893540" y="2428868"/>
            <a:ext cx="3958135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800" b="1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88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υ=αφ</a:t>
            </a:r>
            <a:endParaRPr lang="el-GR" sz="8800" b="1" cap="none" spc="0" dirty="0">
              <a:ln w="11430">
                <a:solidFill>
                  <a:schemeClr val="tx1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 rot="930236">
            <a:off x="6254057" y="3827030"/>
            <a:ext cx="500066" cy="14287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9" name="12 - Ομάδα"/>
          <p:cNvGrpSpPr/>
          <p:nvPr/>
        </p:nvGrpSpPr>
        <p:grpSpPr>
          <a:xfrm>
            <a:off x="3500430" y="3929066"/>
            <a:ext cx="2500330" cy="2357454"/>
            <a:chOff x="3643306" y="4000504"/>
            <a:chExt cx="1714512" cy="1500198"/>
          </a:xfrm>
        </p:grpSpPr>
        <p:grpSp>
          <p:nvGrpSpPr>
            <p:cNvPr id="10" name="10 - Ομάδα"/>
            <p:cNvGrpSpPr/>
            <p:nvPr/>
          </p:nvGrpSpPr>
          <p:grpSpPr>
            <a:xfrm>
              <a:off x="4000496" y="4214818"/>
              <a:ext cx="1357322" cy="1285884"/>
              <a:chOff x="4000496" y="4214818"/>
              <a:chExt cx="1357322" cy="1285884"/>
            </a:xfrm>
          </p:grpSpPr>
          <p:pic>
            <p:nvPicPr>
              <p:cNvPr id="12" name="8 - Εικόνα" descr="dinos.jpg"/>
              <p:cNvPicPr>
                <a:picLocks noChangeAspect="1"/>
              </p:cNvPicPr>
              <p:nvPr/>
            </p:nvPicPr>
            <p:blipFill>
              <a:blip r:embed="rId2"/>
              <a:srcRect l="53125" t="22117" r="17187" b="50000"/>
              <a:stretch>
                <a:fillRect/>
              </a:stretch>
            </p:blipFill>
            <p:spPr>
              <a:xfrm>
                <a:off x="4000496" y="4214818"/>
                <a:ext cx="1357322" cy="121444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9 - Ορθογώνιο"/>
              <p:cNvSpPr/>
              <p:nvPr/>
            </p:nvSpPr>
            <p:spPr>
              <a:xfrm>
                <a:off x="4643438" y="5143512"/>
                <a:ext cx="714380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" name="11 - Ορθογώνιο"/>
            <p:cNvSpPr/>
            <p:nvPr/>
          </p:nvSpPr>
          <p:spPr>
            <a:xfrm>
              <a:off x="3643306" y="4000504"/>
              <a:ext cx="714380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16676663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176201"/>
            <a:ext cx="4680520" cy="4680520"/>
          </a:xfrm>
          <a:prstGeom prst="rect">
            <a:avLst/>
          </a:prstGeom>
        </p:spPr>
      </p:pic>
      <p:sp>
        <p:nvSpPr>
          <p:cNvPr id="5" name="3 - Θέση περιεχομένου"/>
          <p:cNvSpPr>
            <a:spLocks noGrp="1"/>
          </p:cNvSpPr>
          <p:nvPr>
            <p:ph idx="1"/>
          </p:nvPr>
        </p:nvSpPr>
        <p:spPr>
          <a:xfrm>
            <a:off x="380726" y="404664"/>
            <a:ext cx="84397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τυραννόσαυρος</a:t>
            </a:r>
            <a:endParaRPr lang="el-GR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640738"/>
      </p:ext>
    </p:extLst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28596" y="1643050"/>
            <a:ext cx="820936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3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καυσαέριο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- Εικόνα" descr="kaysaeri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1F8FD"/>
              </a:clrFrom>
              <a:clrTo>
                <a:srgbClr val="D1F8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414338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046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480"/>
            <a:ext cx="9144000" cy="5303520"/>
          </a:xfrm>
          <a:prstGeom prst="rect">
            <a:avLst/>
          </a:prstGeom>
        </p:spPr>
      </p:pic>
      <p:sp>
        <p:nvSpPr>
          <p:cNvPr id="5" name="3 - Θέση περιεχομένου"/>
          <p:cNvSpPr>
            <a:spLocks noGrp="1"/>
          </p:cNvSpPr>
          <p:nvPr>
            <p:ph idx="1"/>
          </p:nvPr>
        </p:nvSpPr>
        <p:spPr>
          <a:xfrm>
            <a:off x="105523" y="836712"/>
            <a:ext cx="878695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15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απατόσαυρος</a:t>
            </a:r>
            <a:endParaRPr lang="el-GR" sz="115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830465"/>
      </p:ext>
    </p:extLst>
  </p:cSld>
  <p:clrMapOvr>
    <a:masterClrMapping/>
  </p:clrMapOvr>
  <p:transition spd="slow">
    <p:wheel spokes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500298" y="1500174"/>
            <a:ext cx="340029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3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αυτί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- Εικόνα" descr="ear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655"/>
          <a:stretch>
            <a:fillRect/>
          </a:stretch>
        </p:blipFill>
        <p:spPr>
          <a:xfrm>
            <a:off x="2857488" y="3733800"/>
            <a:ext cx="292895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32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000232" y="1357298"/>
            <a:ext cx="41825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3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αύρα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- Εικόνα" descr="bree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14752"/>
            <a:ext cx="6072230" cy="246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92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643174" y="1500174"/>
            <a:ext cx="39824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3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αυγή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- Εικόνα" descr="daw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4000504"/>
            <a:ext cx="3143261" cy="249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91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dinosaur005PR_c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29256" y="0"/>
            <a:ext cx="1142980" cy="1000108"/>
          </a:xfrm>
          <a:prstGeom prst="rect">
            <a:avLst/>
          </a:prstGeom>
        </p:spPr>
      </p:pic>
      <p:sp>
        <p:nvSpPr>
          <p:cNvPr id="8" name="7 - Έλλειψη"/>
          <p:cNvSpPr/>
          <p:nvPr/>
        </p:nvSpPr>
        <p:spPr>
          <a:xfrm>
            <a:off x="5214942" y="300037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3143240" y="3429000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0" y="4357694"/>
            <a:ext cx="57147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0" y="4857760"/>
            <a:ext cx="57147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1571604" y="3857628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7643834" y="442913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142844" y="5857892"/>
            <a:ext cx="500066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5214942" y="542926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4857752" y="435769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4071934" y="4857760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3071802" y="5357826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1285852" y="585789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2357422" y="578645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7286644" y="5857892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7143768" y="635793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Έλλειψη"/>
          <p:cNvSpPr/>
          <p:nvPr/>
        </p:nvSpPr>
        <p:spPr>
          <a:xfrm>
            <a:off x="2857488" y="635793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Έλλειψη"/>
          <p:cNvSpPr/>
          <p:nvPr/>
        </p:nvSpPr>
        <p:spPr>
          <a:xfrm>
            <a:off x="0" y="2000240"/>
            <a:ext cx="571472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Έλλειψη"/>
          <p:cNvSpPr/>
          <p:nvPr/>
        </p:nvSpPr>
        <p:spPr>
          <a:xfrm>
            <a:off x="8143900" y="2071678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Έλλειψη"/>
          <p:cNvSpPr/>
          <p:nvPr/>
        </p:nvSpPr>
        <p:spPr>
          <a:xfrm>
            <a:off x="1071538" y="2500306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Έλλειψη"/>
          <p:cNvSpPr/>
          <p:nvPr/>
        </p:nvSpPr>
        <p:spPr>
          <a:xfrm>
            <a:off x="7858148" y="257174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Έλλειψη"/>
          <p:cNvSpPr/>
          <p:nvPr/>
        </p:nvSpPr>
        <p:spPr>
          <a:xfrm>
            <a:off x="2571736" y="114298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Έλλειψη"/>
          <p:cNvSpPr/>
          <p:nvPr/>
        </p:nvSpPr>
        <p:spPr>
          <a:xfrm>
            <a:off x="8072462" y="1071546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Έλλειψη"/>
          <p:cNvSpPr/>
          <p:nvPr/>
        </p:nvSpPr>
        <p:spPr>
          <a:xfrm>
            <a:off x="3428992" y="1500174"/>
            <a:ext cx="428628" cy="500066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6 - Επεξήγηση με στρογγυλεμένο παραλληλόγραμμο"/>
          <p:cNvSpPr/>
          <p:nvPr/>
        </p:nvSpPr>
        <p:spPr>
          <a:xfrm>
            <a:off x="107504" y="0"/>
            <a:ext cx="5040560" cy="1071546"/>
          </a:xfrm>
          <a:prstGeom prst="wedgeRoundRectCallout">
            <a:avLst>
              <a:gd name="adj1" fmla="val 59347"/>
              <a:gd name="adj2" fmla="val -37240"/>
              <a:gd name="adj3" fmla="val 16667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atin typeface="Aka-AcidGR-DiaryGirl" pitchFamily="2" charset="-95"/>
                <a:ea typeface="Aka-AcidGR-DiaryGirl" pitchFamily="2" charset="-95"/>
              </a:rPr>
              <a:t>Βρίσκουμε όλα τα σημαδάκια της στίξης.</a:t>
            </a:r>
            <a:endParaRPr lang="el-GR" sz="28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1000100" y="1785926"/>
            <a:ext cx="65383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3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μαυρίλα</a:t>
            </a:r>
            <a:endParaRPr lang="el-GR" sz="13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- Εικόνα" descr="mayril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4480" y="4071942"/>
            <a:ext cx="4295784" cy="21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806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1799332"/>
            <a:ext cx="9144000" cy="5058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3 - Θέση περιεχομένου"/>
          <p:cNvSpPr>
            <a:spLocks noGrp="1"/>
          </p:cNvSpPr>
          <p:nvPr>
            <p:ph idx="1"/>
          </p:nvPr>
        </p:nvSpPr>
        <p:spPr>
          <a:xfrm>
            <a:off x="349719" y="116632"/>
            <a:ext cx="84004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15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στεγόσαυρος</a:t>
            </a:r>
            <a:endParaRPr lang="el-GR" sz="115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3798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dirty="0" smtClean="0">
                <a:latin typeface="ChemyRetro" pitchFamily="50" charset="0"/>
                <a:ea typeface="Aka-AcidGR-DiaryGirl" pitchFamily="2" charset="-95"/>
              </a:rPr>
              <a:t>Ο Πινόκιο διαβάζει…</a:t>
            </a:r>
            <a:endParaRPr lang="el-GR" sz="5400" dirty="0">
              <a:latin typeface="ChemyRetro" pitchFamily="50" charset="0"/>
              <a:ea typeface="Aka-AcidGR-DiaryGirl" pitchFamily="2" charset="-95"/>
            </a:endParaRPr>
          </a:p>
        </p:txBody>
      </p:sp>
      <p:pic>
        <p:nvPicPr>
          <p:cNvPr id="4" name="3 - Θέση περιεχομένου" descr="clippinwond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3571876"/>
            <a:ext cx="2219325" cy="2971800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1428728" y="2071678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Αύριο , μετά το σχολείο θα πάμε να το πάρουμε.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5 - TextBox"/>
          <p:cNvSpPr txBox="1"/>
          <p:nvPr/>
        </p:nvSpPr>
        <p:spPr>
          <a:xfrm>
            <a:off x="928662" y="2071678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Ποιος έστειλε το δέμα; ρώτησε η Ιωάννα.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062499" y="3140968"/>
            <a:ext cx="640752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3900" b="1" spc="30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α</a:t>
            </a:r>
            <a:r>
              <a:rPr lang="el-GR" sz="23900" b="1" cap="none" spc="300" dirty="0" err="1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υ=αβ</a:t>
            </a:r>
            <a:endParaRPr lang="el-GR" sz="23900" b="1" cap="none" spc="30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56939" y="-99392"/>
            <a:ext cx="6813084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3900" b="1" spc="300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α</a:t>
            </a:r>
            <a:r>
              <a:rPr lang="el-GR" sz="23900" b="1" cap="none" spc="300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υ=αφ</a:t>
            </a:r>
            <a:endParaRPr lang="el-GR" sz="23900" b="1" cap="none" spc="300" dirty="0">
              <a:ln w="11430">
                <a:solidFill>
                  <a:schemeClr val="tx1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ear2.jpg"/>
          <p:cNvPicPr>
            <a:picLocks noGrp="1" noChangeAspect="1"/>
          </p:cNvPicPr>
          <p:nvPr>
            <p:ph idx="1"/>
          </p:nvPr>
        </p:nvPicPr>
        <p:blipFill>
          <a:blip r:embed="rId2"/>
          <a:srcRect r="11568"/>
          <a:stretch>
            <a:fillRect/>
          </a:stretch>
        </p:blipFill>
        <p:spPr>
          <a:xfrm>
            <a:off x="6979681" y="4938429"/>
            <a:ext cx="1808168" cy="1905000"/>
          </a:xfrm>
        </p:spPr>
      </p:pic>
      <p:pic>
        <p:nvPicPr>
          <p:cNvPr id="5" name="4 - Εικόνα" descr="kauso3y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072074"/>
            <a:ext cx="1920171" cy="1097698"/>
          </a:xfrm>
          <a:prstGeom prst="rect">
            <a:avLst/>
          </a:prstGeom>
        </p:spPr>
      </p:pic>
      <p:pic>
        <p:nvPicPr>
          <p:cNvPr id="6" name="5 - Εικόνα" descr="light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066182"/>
            <a:ext cx="2903398" cy="2143140"/>
          </a:xfrm>
          <a:prstGeom prst="rect">
            <a:avLst/>
          </a:prstGeom>
        </p:spPr>
      </p:pic>
      <p:pic>
        <p:nvPicPr>
          <p:cNvPr id="7" name="6 - Εικόνα" descr="sailor-man-saluting-clipart-by-dja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780430"/>
            <a:ext cx="1214446" cy="2428892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1145025" y="761797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ναύτης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7151" y="5934670"/>
            <a:ext cx="4112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καυσόξυλα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010191" y="291092"/>
            <a:ext cx="41569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αυτοκίνητο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300789" y="5620923"/>
            <a:ext cx="1656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αυτί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601789" y="2438306"/>
            <a:ext cx="730360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166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υ=αφ</a:t>
            </a:r>
            <a:endParaRPr lang="el-GR" sz="16600" b="1" cap="none" spc="0" dirty="0">
              <a:ln w="11430">
                <a:solidFill>
                  <a:schemeClr val="tx1"/>
                </a:solidFill>
              </a:ln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Bull_clipart_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57166"/>
            <a:ext cx="2614612" cy="1452562"/>
          </a:xfrm>
          <a:prstGeom prst="rect">
            <a:avLst/>
          </a:prstGeom>
        </p:spPr>
      </p:pic>
      <p:pic>
        <p:nvPicPr>
          <p:cNvPr id="5" name="4 - Εικόνα" descr="-egg-clipart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4576732"/>
            <a:ext cx="1447793" cy="1971703"/>
          </a:xfrm>
          <a:prstGeom prst="rect">
            <a:avLst/>
          </a:prstGeom>
        </p:spPr>
      </p:pic>
      <p:pic>
        <p:nvPicPr>
          <p:cNvPr id="6" name="5 - Εικόνα" descr="treasure_che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857760"/>
            <a:ext cx="1571636" cy="1654354"/>
          </a:xfrm>
          <a:prstGeom prst="rect">
            <a:avLst/>
          </a:prstGeom>
        </p:spPr>
      </p:pic>
      <p:pic>
        <p:nvPicPr>
          <p:cNvPr id="7" name="6 - Εικόνα" descr="wou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28604"/>
            <a:ext cx="2069603" cy="2286016"/>
          </a:xfrm>
          <a:prstGeom prst="rect">
            <a:avLst/>
          </a:prstGeom>
        </p:spPr>
      </p:pic>
      <p:sp>
        <p:nvSpPr>
          <p:cNvPr id="8" name="7 - Ορθογώνιο"/>
          <p:cNvSpPr/>
          <p:nvPr/>
        </p:nvSpPr>
        <p:spPr>
          <a:xfrm>
            <a:off x="2123728" y="450233"/>
            <a:ext cx="2863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τραύμα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16858" y="1785926"/>
            <a:ext cx="274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ταύρος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867109" y="5643578"/>
            <a:ext cx="3785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θησαυρός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241890" y="4857760"/>
            <a:ext cx="1946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αυγό</a:t>
            </a:r>
            <a:endParaRPr lang="el-GR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920475" y="2348880"/>
            <a:ext cx="703590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16600" b="1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r>
              <a:rPr lang="el-GR" sz="16600" b="1" cap="none" spc="0" dirty="0" err="1" smtClean="0">
                <a:ln w="571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υ=αβ</a:t>
            </a:r>
            <a:endParaRPr lang="el-GR" sz="16600" b="1" cap="none" spc="0" dirty="0">
              <a:ln w="5715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0"/>
            <a:ext cx="2357422" cy="156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dinosaur005PR_c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29256" y="0"/>
            <a:ext cx="1142980" cy="1000108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07504" y="0"/>
            <a:ext cx="5040560" cy="1071546"/>
          </a:xfrm>
          <a:prstGeom prst="wedgeRoundRectCallout">
            <a:avLst>
              <a:gd name="adj1" fmla="val 59347"/>
              <a:gd name="adj2" fmla="val -37240"/>
              <a:gd name="adj3" fmla="val 16667"/>
            </a:avLst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Διαβάζουμε όλοι μαζί.</a:t>
            </a:r>
            <a:endParaRPr lang="el-GR" sz="2800" b="1" dirty="0">
              <a:ln>
                <a:solidFill>
                  <a:sysClr val="windowText" lastClr="000000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268</Words>
  <Application>Microsoft Office PowerPoint</Application>
  <PresentationFormat>Προβολή στην οθόνη (4:3)</PresentationFormat>
  <Paragraphs>81</Paragraphs>
  <Slides>41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2" baseType="lpstr">
      <vt:lpstr>Θέμα του Office</vt:lpstr>
      <vt:lpstr>Ο θείος Παύλος</vt:lpstr>
      <vt:lpstr>Παρουσίαση του PowerPoint</vt:lpstr>
      <vt:lpstr>Παρουσίαση του PowerPoint</vt:lpstr>
      <vt:lpstr>Παρουσίαση του PowerPoint</vt:lpstr>
      <vt:lpstr>Ο Πινόκιο διαβάζει…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 και πάλι όλοι μαζί.</vt:lpstr>
      <vt:lpstr>Παρουσίαση του PowerPoint</vt:lpstr>
      <vt:lpstr>Παρουσίαση του PowerPoint</vt:lpstr>
      <vt:lpstr>Διαβάζουμε σιωπηλά τις λέξεις και σηκώνουμε το σωστό καρτελάκι.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θείος Παύλος</vt:lpstr>
      <vt:lpstr>Διαβάζουμε: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 σιωπηλά τις λέξεις και σηκώνουμε το σωστό καρτελάκι.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θείος Παύλος</dc:title>
  <dc:creator>Ιωαννα</dc:creator>
  <cp:lastModifiedBy>Ιωάννα</cp:lastModifiedBy>
  <cp:revision>31</cp:revision>
  <dcterms:created xsi:type="dcterms:W3CDTF">2013-03-17T19:17:54Z</dcterms:created>
  <dcterms:modified xsi:type="dcterms:W3CDTF">2016-03-06T09:08:43Z</dcterms:modified>
</cp:coreProperties>
</file>