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3" r:id="rId8"/>
    <p:sldId id="264" r:id="rId9"/>
    <p:sldId id="266" r:id="rId10"/>
    <p:sldId id="267" r:id="rId11"/>
    <p:sldId id="268" r:id="rId12"/>
    <p:sldId id="269" r:id="rId13"/>
    <p:sldId id="296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9" r:id="rId31"/>
    <p:sldId id="291" r:id="rId32"/>
    <p:sldId id="293" r:id="rId33"/>
    <p:sldId id="294" r:id="rId34"/>
    <p:sldId id="297" r:id="rId35"/>
    <p:sldId id="295" r:id="rId3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  <a:srgbClr val="FF330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3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8BB54CC-959A-4E6D-8228-D28E49EEE716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AAA3CE-4BF6-4BCA-8D62-3A43ED95E16D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7916203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ύφος χαρούμενο.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A3CE-4BF6-4BCA-8D62-3A43ED95E16D}" type="slidenum">
              <a:rPr lang="el-GR" smtClean="0"/>
              <a:t>10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33776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ύφος θυμωμένο.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A3CE-4BF6-4BCA-8D62-3A43ED95E16D}" type="slidenum">
              <a:rPr lang="el-GR" smtClean="0"/>
              <a:t>11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0215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Διαβάζουμε με ύφος στενοχωρημένο.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A3CE-4BF6-4BCA-8D62-3A43ED95E16D}" type="slidenum">
              <a:rPr lang="el-GR" smtClean="0"/>
              <a:t>12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305372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sz="1200" dirty="0" smtClean="0"/>
              <a:t>Κυκλώνουμε με μολύβι τις λέξεις με </a:t>
            </a:r>
            <a:r>
              <a:rPr lang="el-GR" sz="1200" dirty="0" err="1" smtClean="0"/>
              <a:t>τσ</a:t>
            </a:r>
            <a:r>
              <a:rPr lang="el-GR" sz="1200" dirty="0" smtClean="0"/>
              <a:t> και χρωματίζουμε πράσινο το </a:t>
            </a:r>
            <a:r>
              <a:rPr lang="el-GR" sz="1200" dirty="0" err="1" smtClean="0"/>
              <a:t>τσ</a:t>
            </a:r>
            <a:r>
              <a:rPr lang="el-GR" sz="1200" dirty="0" smtClean="0"/>
              <a:t>.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A3CE-4BF6-4BCA-8D62-3A43ED95E16D}" type="slidenum">
              <a:rPr lang="el-GR" smtClean="0"/>
              <a:t>17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03399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Ακούγεται</a:t>
            </a:r>
            <a:r>
              <a:rPr lang="el-GR" baseline="0" dirty="0" smtClean="0"/>
              <a:t> </a:t>
            </a:r>
            <a:r>
              <a:rPr lang="en-US" baseline="0" dirty="0" smtClean="0"/>
              <a:t>https://www.youtube.com/watch?v=EA9JSvQ9Hf8</a:t>
            </a:r>
            <a:r>
              <a:rPr lang="el-GR" baseline="0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AAA3CE-4BF6-4BCA-8D62-3A43ED95E16D}" type="slidenum">
              <a:rPr lang="el-GR" smtClean="0"/>
              <a:t>34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66237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5354577"/>
      </p:ext>
    </p:extLst>
  </p:cSld>
  <p:clrMapOvr>
    <a:masterClrMapping/>
  </p:clrMapOvr>
  <p:transition spd="slow"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83199205"/>
      </p:ext>
    </p:extLst>
  </p:cSld>
  <p:clrMapOvr>
    <a:masterClrMapping/>
  </p:clrMapOvr>
  <p:transition spd="slow"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20097465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63034011"/>
      </p:ext>
    </p:extLst>
  </p:cSld>
  <p:clrMapOvr>
    <a:masterClrMapping/>
  </p:clrMapOvr>
  <p:transition spd="slow"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358198552"/>
      </p:ext>
    </p:extLst>
  </p:cSld>
  <p:clrMapOvr>
    <a:masterClrMapping/>
  </p:clrMapOvr>
  <p:transition spd="slow"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945882268"/>
      </p:ext>
    </p:extLst>
  </p:cSld>
  <p:clrMapOvr>
    <a:masterClrMapping/>
  </p:clrMapOvr>
  <p:transition spd="slow"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548563545"/>
      </p:ext>
    </p:extLst>
  </p:cSld>
  <p:clrMapOvr>
    <a:masterClrMapping/>
  </p:clrMapOvr>
  <p:transition spd="slow"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746512"/>
      </p:ext>
    </p:extLst>
  </p:cSld>
  <p:clrMapOvr>
    <a:masterClrMapping/>
  </p:clrMapOvr>
  <p:transition spd="slow"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870857164"/>
      </p:ext>
    </p:extLst>
  </p:cSld>
  <p:clrMapOvr>
    <a:masterClrMapping/>
  </p:clrMapOvr>
  <p:transition spd="slow"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475736712"/>
      </p:ext>
    </p:extLst>
  </p:cSld>
  <p:clrMapOvr>
    <a:masterClrMapping/>
  </p:clrMapOvr>
  <p:transition spd="slow"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966915752"/>
      </p:ext>
    </p:extLst>
  </p:cSld>
  <p:clrMapOvr>
    <a:masterClrMapping/>
  </p:clrMapOvr>
  <p:transition spd="slow"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026004-778A-478D-B11B-D601829B3287}" type="datetimeFigureOut">
              <a:rPr lang="el-GR" smtClean="0"/>
              <a:t>25/2/2015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C5F809-9EEE-413D-80C8-58540E292260}" type="slidenum">
              <a:rPr lang="el-GR" smtClean="0"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347592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taksiasterati.blogspot.gr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jpeg"/><Relationship Id="rId5" Type="http://schemas.openxmlformats.org/officeDocument/2006/relationships/image" Target="../media/image25.jpeg"/><Relationship Id="rId4" Type="http://schemas.openxmlformats.org/officeDocument/2006/relationships/image" Target="../media/image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jp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8.gif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hyperlink" Target="file:///C:\Users\&#921;&#969;&#940;&#957;&#957;&#945;\Music\Water%20Boil%20-%20Sound%20Effect.mp3" TargetMode="External"/><Relationship Id="rId5" Type="http://schemas.openxmlformats.org/officeDocument/2006/relationships/image" Target="../media/image47.png"/><Relationship Id="rId4" Type="http://schemas.openxmlformats.org/officeDocument/2006/relationships/notesSlide" Target="../notesSlides/notesSlide5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file:///F:\a%20ta3h\glwssa\6.&#964;&#959;%20&#967;&#945;&#956;&#949;&#957;&#959;%20&#954;&#955;&#949;&#953;&#948;&#953;\&#959;%20&#960;&#945;&#960;&#959;&#965;&#964;&#963;&#969;&#956;&#941;&#957;&#959;&#962;%20&#967;&#953;&#959;&#957;&#959;&#948;&#961;&#945;&#954;&#959;&#962;\&#932;&#963;&#953;&#961;&#953;&#964;&#953;&#961;&#953;%20&#932;&#963;&#953;&#961;&#953;&#964;&#961;&#959;.wmv%20-%20YouTube.mp3" TargetMode="External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1"/>
          <p:cNvSpPr>
            <a:spLocks noGrp="1"/>
          </p:cNvSpPr>
          <p:nvPr>
            <p:ph type="ctrTitle"/>
          </p:nvPr>
        </p:nvSpPr>
        <p:spPr>
          <a:xfrm>
            <a:off x="0" y="5040766"/>
            <a:ext cx="5828184" cy="1470025"/>
          </a:xfrm>
        </p:spPr>
        <p:txBody>
          <a:bodyPr>
            <a:noAutofit/>
          </a:bodyPr>
          <a:lstStyle/>
          <a:p>
            <a:r>
              <a:rPr lang="el-GR" sz="4800" b="1" dirty="0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  <a:ea typeface="Aka-AcidGR5yearsold" pitchFamily="2" charset="-95"/>
              </a:rPr>
              <a:t>Ο παπουτσωμένος </a:t>
            </a:r>
            <a:r>
              <a:rPr lang="el-GR" sz="4800" b="1" dirty="0" err="1" smtClean="0">
                <a:ln>
                  <a:solidFill>
                    <a:sysClr val="windowText" lastClr="0000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  <a:ea typeface="Aka-AcidGR5yearsold" pitchFamily="2" charset="-95"/>
              </a:rPr>
              <a:t>χιονόδρακος</a:t>
            </a:r>
            <a:endParaRPr lang="el-GR" sz="4800" b="1" dirty="0">
              <a:ln>
                <a:solidFill>
                  <a:sysClr val="windowText" lastClr="0000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  <a:ea typeface="Aka-AcidGR5yearsold" pitchFamily="2" charset="-95"/>
            </a:endParaRPr>
          </a:p>
        </p:txBody>
      </p:sp>
      <p:sp>
        <p:nvSpPr>
          <p:cNvPr id="5" name="Υπότιτλος 2"/>
          <p:cNvSpPr>
            <a:spLocks noGrp="1"/>
          </p:cNvSpPr>
          <p:nvPr>
            <p:ph type="subTitle" idx="1"/>
          </p:nvPr>
        </p:nvSpPr>
        <p:spPr>
          <a:xfrm rot="21128464">
            <a:off x="7352650" y="1435224"/>
            <a:ext cx="1512168" cy="1561728"/>
          </a:xfrm>
        </p:spPr>
        <p:txBody>
          <a:bodyPr>
            <a:normAutofit fontScale="77500" lnSpcReduction="20000"/>
          </a:bodyPr>
          <a:lstStyle/>
          <a:p>
            <a:r>
              <a:rPr lang="el-GR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r>
              <a:rPr lang="el-GR" sz="6600" b="1" dirty="0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</a:t>
            </a:r>
          </a:p>
          <a:p>
            <a:r>
              <a:rPr lang="el-GR" sz="6600" b="1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6600" b="1" dirty="0">
              <a:ln>
                <a:solidFill>
                  <a:sysClr val="windowText" lastClr="000000"/>
                </a:solidFill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0" y="6516052"/>
            <a:ext cx="733839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err="1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Χατσίκου</a:t>
            </a:r>
            <a:r>
              <a:rPr lang="el-GR" dirty="0">
                <a:solidFill>
                  <a:schemeClr val="bg1">
                    <a:lumMod val="65000"/>
                  </a:schemeClr>
                </a:solidFill>
                <a:latin typeface="ChemyRetro" pitchFamily="50" charset="0"/>
              </a:rPr>
              <a:t> Ιωάννα 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  <a:hlinkClick r:id="rId3"/>
              </a:rPr>
              <a:t>http://taksiasterati.blogspot.gr</a:t>
            </a:r>
            <a:r>
              <a:rPr lang="el-GR" u="sng" dirty="0">
                <a:solidFill>
                  <a:srgbClr val="00B0F0"/>
                </a:solidFill>
                <a:latin typeface="ChemyRetro" pitchFamily="50" charset="0"/>
              </a:rPr>
              <a:t> </a:t>
            </a:r>
            <a:endParaRPr lang="el-GR" dirty="0">
              <a:solidFill>
                <a:srgbClr val="00B0F0"/>
              </a:solidFill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9829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45454"/>
          <a:stretch>
            <a:fillRect/>
          </a:stretch>
        </p:blipFill>
        <p:spPr bwMode="auto">
          <a:xfrm>
            <a:off x="0" y="2214554"/>
            <a:ext cx="9144001" cy="30003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6 - Εικόνα" descr="smiley happy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91680" y="200863"/>
            <a:ext cx="2000264" cy="2000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17240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0" y="0"/>
            <a:ext cx="1285852" cy="939784"/>
          </a:xfrm>
        </p:spPr>
        <p:txBody>
          <a:bodyPr>
            <a:normAutofit/>
          </a:bodyPr>
          <a:lstStyle/>
          <a:p>
            <a:endParaRPr lang="el-GR" sz="1600" dirty="0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54546" b="16883"/>
          <a:stretch>
            <a:fillRect/>
          </a:stretch>
        </p:blipFill>
        <p:spPr bwMode="auto">
          <a:xfrm>
            <a:off x="-1" y="2714620"/>
            <a:ext cx="9144001" cy="15716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7 - Εικόνα" descr="Smiley%20Angry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43174" y="500042"/>
            <a:ext cx="1928826" cy="19288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66149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481" b="45454"/>
          <a:stretch>
            <a:fillRect/>
          </a:stretch>
        </p:blipFill>
        <p:spPr bwMode="auto">
          <a:xfrm>
            <a:off x="-1" y="2428868"/>
            <a:ext cx="9144001" cy="19288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Εικόνα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9712" y="260648"/>
            <a:ext cx="1806451" cy="18064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9138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Εικόνα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661"/>
          <a:stretch/>
        </p:blipFill>
        <p:spPr>
          <a:xfrm>
            <a:off x="3275856" y="0"/>
            <a:ext cx="5868144" cy="687625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0" y="548680"/>
            <a:ext cx="3995936" cy="3477875"/>
          </a:xfrm>
          <a:prstGeom prst="rect">
            <a:avLst/>
          </a:prstGeom>
          <a:solidFill>
            <a:srgbClr val="7030A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Στο τσουκάλι της η μάγισσα </a:t>
            </a:r>
            <a:r>
              <a:rPr lang="el-GR" sz="4400" b="1" spc="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Τσίτση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 μαγειρεύει μια νέα φωνή. </a:t>
            </a:r>
          </a:p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Μια φωνή μαγική!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-9516" y="557417"/>
            <a:ext cx="3995936" cy="3477875"/>
          </a:xfrm>
          <a:prstGeom prst="rect">
            <a:avLst/>
          </a:prstGeom>
          <a:solidFill>
            <a:srgbClr val="FF33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Έριξε μέσα το 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  <a:ea typeface="Aka-AcidGR-Chubby" pitchFamily="2" charset="-95"/>
              </a:rPr>
              <a:t>τ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 και το 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hemyRetro" pitchFamily="50" charset="0"/>
                <a:ea typeface="Aka-AcidGR-Chubby" pitchFamily="2" charset="-95"/>
              </a:rPr>
              <a:t>σ</a:t>
            </a:r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 κι ανακατεύει … </a:t>
            </a:r>
          </a:p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κι ανακατεύει…</a:t>
            </a:r>
          </a:p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Κι ανακατεύει…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-9516" y="557417"/>
            <a:ext cx="3995936" cy="415498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Ώσπου από τη ζέστη έλιωσαν το τ και το σ και έφτιαξαν μια φωνή διαφορετική…</a:t>
            </a:r>
            <a:endParaRPr lang="el-GR" sz="4400" b="1" spc="300" dirty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-9516" y="557417"/>
            <a:ext cx="3995936" cy="4493538"/>
          </a:xfrm>
          <a:prstGeom prst="rec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sz="4400" b="1" spc="3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  <a:p>
            <a:pPr algn="ctr"/>
            <a:r>
              <a:rPr lang="el-GR" sz="6600" b="1" spc="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Τσ</a:t>
            </a:r>
            <a:r>
              <a:rPr lang="el-GR" sz="66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 </a:t>
            </a:r>
            <a:r>
              <a:rPr lang="el-GR" sz="6600" b="1" spc="300" dirty="0" err="1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τσ</a:t>
            </a:r>
            <a:endParaRPr lang="el-GR" sz="6600" b="1" spc="3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  <a:p>
            <a:r>
              <a:rPr lang="el-GR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Όπως κάνει ο φωτιά όταν τη σβήνουμε</a:t>
            </a:r>
            <a:r>
              <a:rPr lang="en-US" sz="4400" b="1" spc="300" dirty="0" smtClean="0">
                <a:ln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Chubby" pitchFamily="2" charset="-95"/>
                <a:ea typeface="Aka-AcidGR-Chubby" pitchFamily="2" charset="-95"/>
              </a:rPr>
              <a:t>…</a:t>
            </a:r>
          </a:p>
          <a:p>
            <a:endParaRPr lang="el-GR" sz="4400" b="1" spc="300" dirty="0" smtClean="0">
              <a:ln>
                <a:solidFill>
                  <a:sysClr val="windowText" lastClr="000000"/>
                </a:solidFill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Chubby" pitchFamily="2" charset="-95"/>
              <a:ea typeface="Aka-AcidGR-Chubby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7782576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4" grpId="1" animBg="1"/>
      <p:bldP spid="5" grpId="0" animBg="1"/>
      <p:bldP spid="5" grpId="1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Τι ακούμε σε όλες τις λέξεις;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4" name="3 - Θέση περιεχομένου" descr="goat-clipart-color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4643446"/>
            <a:ext cx="2753824" cy="1901027"/>
          </a:xfrm>
        </p:spPr>
      </p:pic>
      <p:pic>
        <p:nvPicPr>
          <p:cNvPr id="5" name="4 - Εικόνα" descr="shoes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15074" y="4429132"/>
            <a:ext cx="2928926" cy="2073285"/>
          </a:xfrm>
          <a:prstGeom prst="rect">
            <a:avLst/>
          </a:prstGeom>
        </p:spPr>
      </p:pic>
      <p:pic>
        <p:nvPicPr>
          <p:cNvPr id="6" name="5 - Εικόνα" descr="Slide.gif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57158" y="928670"/>
            <a:ext cx="2574106" cy="2286016"/>
          </a:xfrm>
          <a:prstGeom prst="rect">
            <a:avLst/>
          </a:prstGeom>
        </p:spPr>
      </p:pic>
      <p:pic>
        <p:nvPicPr>
          <p:cNvPr id="8" name="7 - Εικόνα" descr="towel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82401" y="1714488"/>
            <a:ext cx="2580411" cy="2071702"/>
          </a:xfrm>
          <a:prstGeom prst="rect">
            <a:avLst/>
          </a:prstGeom>
        </p:spPr>
      </p:pic>
      <p:sp>
        <p:nvSpPr>
          <p:cNvPr id="9" name="8 - Ορθογώνιο"/>
          <p:cNvSpPr/>
          <p:nvPr/>
        </p:nvSpPr>
        <p:spPr>
          <a:xfrm>
            <a:off x="1887789" y="2928934"/>
            <a:ext cx="4951997" cy="186204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115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r>
              <a:rPr lang="el-GR" sz="115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 </a:t>
            </a:r>
            <a:r>
              <a:rPr lang="el-GR" sz="115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115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639437491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Θέση περιεχομένου"/>
          <p:cNvSpPr>
            <a:spLocks noGrp="1"/>
          </p:cNvSpPr>
          <p:nvPr>
            <p:ph idx="1"/>
          </p:nvPr>
        </p:nvSpPr>
        <p:spPr>
          <a:xfrm>
            <a:off x="70893" y="2357430"/>
            <a:ext cx="2400017" cy="221599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buNone/>
            </a:pPr>
            <a:r>
              <a:rPr lang="el-GR" sz="138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138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3082325" y="-5417"/>
            <a:ext cx="978153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spc="0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α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ε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ο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ι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η 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ω 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υ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ου 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ει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αι </a:t>
            </a: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οι </a:t>
            </a:r>
          </a:p>
        </p:txBody>
      </p:sp>
      <p:sp>
        <p:nvSpPr>
          <p:cNvPr id="7" name="6 - Ορθογώνιο"/>
          <p:cNvSpPr/>
          <p:nvPr/>
        </p:nvSpPr>
        <p:spPr>
          <a:xfrm>
            <a:off x="6714035" y="0"/>
            <a:ext cx="1620957" cy="686341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spc="0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τσα</a:t>
            </a:r>
            <a:endParaRPr lang="el-GR" sz="4000" b="1" spc="0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τσε</a:t>
            </a: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τσο</a:t>
            </a:r>
            <a:endParaRPr lang="el-GR" sz="40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τσι</a:t>
            </a:r>
            <a:endParaRPr lang="el-GR" sz="40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τση</a:t>
            </a:r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τσω</a:t>
            </a:r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τσυ</a:t>
            </a:r>
            <a:endParaRPr lang="el-GR" sz="40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τσου</a:t>
            </a:r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τσει</a:t>
            </a:r>
            <a:endParaRPr lang="el-GR" sz="4000" b="1" dirty="0" smtClean="0">
              <a:ln w="9000" cmpd="sng">
                <a:solidFill>
                  <a:sysClr val="windowText" lastClr="000000"/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ka-AcidGR-DiaryGirl" pitchFamily="2" charset="-95"/>
              <a:ea typeface="Aka-AcidGR-DiaryGirl" pitchFamily="2" charset="-95"/>
            </a:endParaRP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τσαι</a:t>
            </a:r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</a:p>
          <a:p>
            <a:pPr algn="ctr"/>
            <a:r>
              <a:rPr lang="el-GR" sz="4000" b="1" dirty="0" err="1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τσοι</a:t>
            </a:r>
            <a:r>
              <a:rPr lang="el-GR" sz="4000" b="1" dirty="0" smtClean="0">
                <a:ln w="9000" cmpd="sng">
                  <a:solidFill>
                    <a:sysClr val="windowText" lastClr="000000"/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Aka-AcidGR-DiaryGirl" pitchFamily="2" charset="-95"/>
                <a:ea typeface="Aka-AcidGR-DiaryGirl" pitchFamily="2" charset="-95"/>
              </a:rPr>
              <a:t> </a:t>
            </a:r>
          </a:p>
        </p:txBody>
      </p:sp>
      <p:pic>
        <p:nvPicPr>
          <p:cNvPr id="8" name="7 - Εικόνα" descr="owls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7083" r="65625" b="44792"/>
          <a:stretch>
            <a:fillRect/>
          </a:stretch>
        </p:blipFill>
        <p:spPr>
          <a:xfrm rot="906973">
            <a:off x="469184" y="5040991"/>
            <a:ext cx="1746262" cy="1428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840650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Παίζουμε με τη μπάλα και λέμε λέξεις με </a:t>
            </a:r>
            <a:r>
              <a:rPr lang="el-GR" sz="4800" b="1" dirty="0" err="1" smtClean="0">
                <a:latin typeface="Aka-AcidGR-DiaryGirl" pitchFamily="2" charset="-95"/>
                <a:ea typeface="Aka-AcidGR-DiaryGirl" pitchFamily="2" charset="-95"/>
              </a:rPr>
              <a:t>τσ</a:t>
            </a:r>
            <a:r>
              <a:rPr lang="el-GR" sz="4800" dirty="0" smtClean="0">
                <a:latin typeface="Aka-AcidGR-DiaryGirl" pitchFamily="2" charset="-95"/>
                <a:ea typeface="Aka-AcidGR-DiaryGirl" pitchFamily="2" charset="-95"/>
              </a:rPr>
              <a:t>!</a:t>
            </a:r>
            <a:endParaRPr lang="el-GR" sz="4800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ball2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08350" y="2084410"/>
            <a:ext cx="3375818" cy="3360814"/>
          </a:xfrm>
        </p:spPr>
      </p:pic>
    </p:spTree>
    <p:extLst>
      <p:ext uri="{BB962C8B-B14F-4D97-AF65-F5344CB8AC3E}">
        <p14:creationId xmlns:p14="http://schemas.microsoft.com/office/powerpoint/2010/main" val="1305653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imagesCAWZUSQZ.jpg"/>
          <p:cNvPicPr>
            <a:picLocks noChangeAspect="1"/>
          </p:cNvPicPr>
          <p:nvPr/>
        </p:nvPicPr>
        <p:blipFill>
          <a:blip r:embed="rId5"/>
          <a:srcRect l="46377" t="53074" r="45538"/>
          <a:stretch>
            <a:fillRect/>
          </a:stretch>
        </p:blipFill>
        <p:spPr>
          <a:xfrm rot="7992628">
            <a:off x="576146" y="239875"/>
            <a:ext cx="429041" cy="1194452"/>
          </a:xfrm>
          <a:prstGeom prst="rect">
            <a:avLst/>
          </a:prstGeom>
        </p:spPr>
      </p:pic>
      <p:sp>
        <p:nvSpPr>
          <p:cNvPr id="3" name="Επεξήγηση με στρογγυλεμένο παραλληλόγραμμο 2"/>
          <p:cNvSpPr/>
          <p:nvPr/>
        </p:nvSpPr>
        <p:spPr>
          <a:xfrm>
            <a:off x="3500168" y="-9128"/>
            <a:ext cx="5652394" cy="1484784"/>
          </a:xfrm>
          <a:prstGeom prst="wedgeRoundRectCallout">
            <a:avLst>
              <a:gd name="adj1" fmla="val -58093"/>
              <a:gd name="adj2" fmla="val -4759"/>
              <a:gd name="adj3" fmla="val 16667"/>
            </a:avLst>
          </a:prstGeom>
          <a:solidFill>
            <a:schemeClr val="accent6">
              <a:lumMod val="75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Κυκλώνουμε με μολύβι τις λέξεις με </a:t>
            </a:r>
            <a:r>
              <a:rPr lang="el-GR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 και χρωματίζουμε πράσινο το </a:t>
            </a:r>
            <a:r>
              <a:rPr lang="el-GR" sz="2800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r>
              <a:rPr lang="el-GR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" name="4 - Εικόνα" descr="owls3.jpg"/>
          <p:cNvPicPr>
            <a:picLocks noChangeAspect="1"/>
          </p:cNvPicPr>
          <p:nvPr/>
        </p:nvPicPr>
        <p:blipFill rotWithShape="1"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24" t="20833" r="73889" b="61459"/>
          <a:stretch/>
        </p:blipFill>
        <p:spPr>
          <a:xfrm>
            <a:off x="1691680" y="316178"/>
            <a:ext cx="1575699" cy="1224544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Έλλειψη 1"/>
          <p:cNvSpPr/>
          <p:nvPr/>
        </p:nvSpPr>
        <p:spPr>
          <a:xfrm>
            <a:off x="6948264" y="1402362"/>
            <a:ext cx="194421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4" name="Έλλειψη 3"/>
          <p:cNvSpPr/>
          <p:nvPr/>
        </p:nvSpPr>
        <p:spPr>
          <a:xfrm>
            <a:off x="6948264" y="1477469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9" name="Έλλειψη 8"/>
          <p:cNvSpPr/>
          <p:nvPr/>
        </p:nvSpPr>
        <p:spPr>
          <a:xfrm>
            <a:off x="4980028" y="2780928"/>
            <a:ext cx="194421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0" name="Έλλειψη 9"/>
          <p:cNvSpPr/>
          <p:nvPr/>
        </p:nvSpPr>
        <p:spPr>
          <a:xfrm>
            <a:off x="5436096" y="2971800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1" name="Έλλειψη 10"/>
          <p:cNvSpPr/>
          <p:nvPr/>
        </p:nvSpPr>
        <p:spPr>
          <a:xfrm>
            <a:off x="1323162" y="3284984"/>
            <a:ext cx="2744781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2" name="Έλλειψη 11"/>
          <p:cNvSpPr/>
          <p:nvPr/>
        </p:nvSpPr>
        <p:spPr>
          <a:xfrm>
            <a:off x="3324223" y="3444133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3" name="Έλλειψη 12"/>
          <p:cNvSpPr/>
          <p:nvPr/>
        </p:nvSpPr>
        <p:spPr>
          <a:xfrm>
            <a:off x="181748" y="3901333"/>
            <a:ext cx="1653948" cy="532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4" name="Έλλειψη 13"/>
          <p:cNvSpPr/>
          <p:nvPr/>
        </p:nvSpPr>
        <p:spPr>
          <a:xfrm>
            <a:off x="209504" y="3933056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5" name="Έλλειψη 14"/>
          <p:cNvSpPr/>
          <p:nvPr/>
        </p:nvSpPr>
        <p:spPr>
          <a:xfrm>
            <a:off x="3988958" y="3807446"/>
            <a:ext cx="1944216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6" name="Έλλειψη 15"/>
          <p:cNvSpPr/>
          <p:nvPr/>
        </p:nvSpPr>
        <p:spPr>
          <a:xfrm>
            <a:off x="4980028" y="3901333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7" name="Έλλειψη 16"/>
          <p:cNvSpPr/>
          <p:nvPr/>
        </p:nvSpPr>
        <p:spPr>
          <a:xfrm>
            <a:off x="2967186" y="4358533"/>
            <a:ext cx="1388790" cy="532307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8" name="Έλλειψη 17"/>
          <p:cNvSpPr/>
          <p:nvPr/>
        </p:nvSpPr>
        <p:spPr>
          <a:xfrm>
            <a:off x="3017816" y="4365104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19" name="Έλλειψη 18"/>
          <p:cNvSpPr/>
          <p:nvPr/>
        </p:nvSpPr>
        <p:spPr>
          <a:xfrm>
            <a:off x="2999266" y="5733256"/>
            <a:ext cx="2673862" cy="72008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20" name="Έλλειψη 19"/>
          <p:cNvSpPr/>
          <p:nvPr/>
        </p:nvSpPr>
        <p:spPr>
          <a:xfrm>
            <a:off x="4001945" y="5864696"/>
            <a:ext cx="474064" cy="457200"/>
          </a:xfrm>
          <a:prstGeom prst="ellipse">
            <a:avLst/>
          </a:prstGeom>
          <a:solidFill>
            <a:srgbClr val="006600">
              <a:alpha val="4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1955590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0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3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0"/>
            <a:ext cx="821533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Έλλειψη"/>
          <p:cNvSpPr/>
          <p:nvPr/>
        </p:nvSpPr>
        <p:spPr>
          <a:xfrm>
            <a:off x="4357686" y="1214422"/>
            <a:ext cx="1571636" cy="64294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" name="4 - Έλλειψη"/>
          <p:cNvSpPr/>
          <p:nvPr/>
        </p:nvSpPr>
        <p:spPr>
          <a:xfrm>
            <a:off x="2571736" y="2000240"/>
            <a:ext cx="1571636" cy="64294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Έλλειψη"/>
          <p:cNvSpPr/>
          <p:nvPr/>
        </p:nvSpPr>
        <p:spPr>
          <a:xfrm>
            <a:off x="6215074" y="2000240"/>
            <a:ext cx="1571636" cy="642942"/>
          </a:xfrm>
          <a:prstGeom prst="ellipse">
            <a:avLst/>
          </a:prstGeom>
          <a:noFill/>
          <a:ln w="57150"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873075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500042"/>
            <a:ext cx="9144000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2141738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857915" cy="68709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wls3.jpg"/>
          <p:cNvPicPr>
            <a:picLocks noChangeAspect="1"/>
          </p:cNvPicPr>
          <p:nvPr/>
        </p:nvPicPr>
        <p:blipFill>
          <a:blip r:embed="rId3"/>
          <a:srcRect l="75000" t="20833" r="3125" b="61459"/>
          <a:stretch>
            <a:fillRect/>
          </a:stretch>
        </p:blipFill>
        <p:spPr>
          <a:xfrm>
            <a:off x="6500826" y="4429132"/>
            <a:ext cx="2382667" cy="19288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580112" y="0"/>
            <a:ext cx="3563889" cy="3929066"/>
          </a:xfrm>
          <a:prstGeom prst="wedgeRoundRectCallout">
            <a:avLst>
              <a:gd name="adj1" fmla="val 2394"/>
              <a:gd name="adj2" fmla="val 63356"/>
              <a:gd name="adj3" fmla="val 1666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Η καινούρια ενότητα με τις περιπέτειες της παρέας ονομάζεται</a:t>
            </a:r>
          </a:p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 «Το χαμένο κλειδί»</a:t>
            </a:r>
            <a:endParaRPr lang="el-GR" sz="3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675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714612" y="1142984"/>
            <a:ext cx="5072098" cy="4129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wls2.jpg"/>
          <p:cNvPicPr>
            <a:picLocks noChangeAspect="1"/>
          </p:cNvPicPr>
          <p:nvPr/>
        </p:nvPicPr>
        <p:blipFill>
          <a:blip r:embed="rId3"/>
          <a:srcRect l="32292" t="25000" r="48958" b="52083"/>
          <a:stretch>
            <a:fillRect/>
          </a:stretch>
        </p:blipFill>
        <p:spPr>
          <a:xfrm>
            <a:off x="357158" y="4429132"/>
            <a:ext cx="1285884" cy="157163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07504" y="1772816"/>
            <a:ext cx="2520280" cy="2299126"/>
          </a:xfrm>
          <a:prstGeom prst="wedgeRoundRectCallout">
            <a:avLst/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atin typeface="Aka-AcidGR-DiaryGirl" pitchFamily="2" charset="-95"/>
                <a:ea typeface="Aka-AcidGR-DiaryGirl" pitchFamily="2" charset="-95"/>
              </a:rPr>
              <a:t>Τι κάνει η γάτα;</a:t>
            </a:r>
            <a:endParaRPr lang="el-GR" sz="40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49325735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995936" y="1196752"/>
            <a:ext cx="5000660" cy="3804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wls2.jpg"/>
          <p:cNvPicPr>
            <a:picLocks noChangeAspect="1"/>
          </p:cNvPicPr>
          <p:nvPr/>
        </p:nvPicPr>
        <p:blipFill>
          <a:blip r:embed="rId3"/>
          <a:srcRect t="46875" r="76042" b="30208"/>
          <a:stretch>
            <a:fillRect/>
          </a:stretch>
        </p:blipFill>
        <p:spPr>
          <a:xfrm>
            <a:off x="357158" y="4786322"/>
            <a:ext cx="1643050" cy="157163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214282" y="1916832"/>
            <a:ext cx="3565630" cy="2155110"/>
          </a:xfrm>
          <a:prstGeom prst="wedgeRoundRectCallout">
            <a:avLst>
              <a:gd name="adj1" fmla="val -12005"/>
              <a:gd name="adj2" fmla="val 81254"/>
              <a:gd name="adj3" fmla="val 16667"/>
            </a:avLst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Κι εδώ ο παπαγάλος τι κάνει;</a:t>
            </a:r>
            <a:endParaRPr lang="el-GR" sz="4400" b="1" dirty="0">
              <a:ln>
                <a:solidFill>
                  <a:sysClr val="windowText" lastClr="000000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281825928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6413" y="0"/>
            <a:ext cx="556660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wls2.jpg"/>
          <p:cNvPicPr>
            <a:picLocks noChangeAspect="1"/>
          </p:cNvPicPr>
          <p:nvPr/>
        </p:nvPicPr>
        <p:blipFill>
          <a:blip r:embed="rId3"/>
          <a:srcRect l="78125" t="48958" r="1041" b="29167"/>
          <a:stretch>
            <a:fillRect/>
          </a:stretch>
        </p:blipFill>
        <p:spPr>
          <a:xfrm>
            <a:off x="6444208" y="3429000"/>
            <a:ext cx="2128320" cy="223473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580112" y="1071546"/>
            <a:ext cx="3349606" cy="1785950"/>
          </a:xfrm>
          <a:prstGeom prst="wedgeRoundRectCallout">
            <a:avLst>
              <a:gd name="adj1" fmla="val -12005"/>
              <a:gd name="adj2" fmla="val 81254"/>
              <a:gd name="adj3" fmla="val 16667"/>
            </a:avLst>
          </a:prstGeom>
          <a:solidFill>
            <a:schemeClr val="accent6">
              <a:lumMod val="50000"/>
            </a:schemeClr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Χμ… Ο </a:t>
            </a:r>
            <a:r>
              <a:rPr lang="el-GR" sz="3200" b="1" dirty="0" err="1" smtClean="0">
                <a:latin typeface="Aka-AcidGR-DiaryGirl" pitchFamily="2" charset="-95"/>
                <a:ea typeface="Aka-AcidGR-DiaryGirl" pitchFamily="2" charset="-95"/>
              </a:rPr>
              <a:t>Μολύβιος</a:t>
            </a:r>
            <a:r>
              <a:rPr lang="el-GR" sz="3200" b="1" dirty="0" smtClean="0">
                <a:latin typeface="Aka-AcidGR-DiaryGirl" pitchFamily="2" charset="-95"/>
                <a:ea typeface="Aka-AcidGR-DiaryGirl" pitchFamily="2" charset="-95"/>
              </a:rPr>
              <a:t> κάτι κάνει πάλι…</a:t>
            </a:r>
            <a:endParaRPr lang="el-GR" sz="3200" b="1" dirty="0"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21193437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179512" y="404664"/>
            <a:ext cx="5472608" cy="1470025"/>
          </a:xfrm>
        </p:spPr>
        <p:txBody>
          <a:bodyPr/>
          <a:lstStyle/>
          <a:p>
            <a:r>
              <a:rPr lang="el-GR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παπουτσωμένος </a:t>
            </a:r>
            <a:r>
              <a:rPr lang="el-GR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χιονόδρακος</a:t>
            </a:r>
            <a:endParaRPr lang="el-GR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4033" y="2348880"/>
            <a:ext cx="3837887" cy="1080120"/>
          </a:xfrm>
        </p:spPr>
        <p:txBody>
          <a:bodyPr/>
          <a:lstStyle/>
          <a:p>
            <a:r>
              <a:rPr lang="el-GR" dirty="0" smtClean="0">
                <a:latin typeface="Connie" pitchFamily="82" charset="0"/>
              </a:rPr>
              <a:t>Τετράδιο εργασιών</a:t>
            </a: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1880" y="1322253"/>
            <a:ext cx="5416252" cy="54162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82951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sz="5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Διαβάζουμε.</a:t>
            </a:r>
            <a:endParaRPr lang="el-GR" sz="5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9144000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00826" y="1"/>
            <a:ext cx="2643173" cy="171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67528149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355976" y="548680"/>
            <a:ext cx="4429156" cy="5433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682416" y="836712"/>
            <a:ext cx="2777532" cy="2428892"/>
          </a:xfrm>
          <a:prstGeom prst="wedgeRoundRectCallout">
            <a:avLst>
              <a:gd name="adj1" fmla="val 6859"/>
              <a:gd name="adj2" fmla="val 61342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atin typeface="Aka-AcidGR-DiaryGirl" pitchFamily="2" charset="-95"/>
                <a:ea typeface="Aka-AcidGR-DiaryGirl" pitchFamily="2" charset="-95"/>
              </a:rPr>
              <a:t>Τι βλέπουμε στην εικόνα;</a:t>
            </a:r>
            <a:endParaRPr lang="el-GR" sz="3600" b="1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8255"/>
            <a:ext cx="3705225" cy="3057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218042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500034" y="428604"/>
            <a:ext cx="3771242" cy="542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5000628" y="1142984"/>
            <a:ext cx="3747836" cy="2714644"/>
          </a:xfrm>
          <a:prstGeom prst="wedgeRoundRectCallout">
            <a:avLst>
              <a:gd name="adj1" fmla="val 6859"/>
              <a:gd name="adj2" fmla="val 61342"/>
              <a:gd name="adj3" fmla="val 16667"/>
            </a:avLst>
          </a:prstGeom>
          <a:solidFill>
            <a:schemeClr val="tx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Σε αυτήν την εικόνα τι βλέπουμε;</a:t>
            </a:r>
            <a:endParaRPr lang="el-GR" sz="4000" b="1" dirty="0">
              <a:ln>
                <a:solidFill>
                  <a:sysClr val="windowText" lastClr="000000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0628" y="4314391"/>
            <a:ext cx="2419350" cy="189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07451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643050"/>
            <a:ext cx="6533757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0" y="3861048"/>
            <a:ext cx="6429388" cy="2211158"/>
          </a:xfrm>
          <a:prstGeom prst="wedgeRoundRectCallout">
            <a:avLst>
              <a:gd name="adj1" fmla="val 60494"/>
              <a:gd name="adj2" fmla="val -10361"/>
              <a:gd name="adj3" fmla="val 16667"/>
            </a:avLst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200" b="1" dirty="0" smtClean="0">
                <a:ln>
                  <a:solidFill>
                    <a:sysClr val="windowText" lastClr="000000"/>
                  </a:solidFill>
                </a:ln>
                <a:latin typeface="Aka-AcidGR-DiaryGirl" pitchFamily="2" charset="-95"/>
                <a:ea typeface="Aka-AcidGR-DiaryGirl" pitchFamily="2" charset="-95"/>
              </a:rPr>
              <a:t>Πού θα πάμε αν ακολουθήσουμε αυτή την πινακίδα; Προς τα πού πρέπει να στρίψουμε; </a:t>
            </a:r>
            <a:endParaRPr lang="el-GR" sz="3200" b="1" dirty="0">
              <a:ln>
                <a:solidFill>
                  <a:sysClr val="windowText" lastClr="000000"/>
                </a:solidFill>
              </a:ln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3" name="Εικόνα 2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0272" y="4511977"/>
            <a:ext cx="1962150" cy="2333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943629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6511" y="0"/>
            <a:ext cx="9144001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Ορθογώνιο 2"/>
          <p:cNvSpPr/>
          <p:nvPr/>
        </p:nvSpPr>
        <p:spPr>
          <a:xfrm>
            <a:off x="3076240" y="3667671"/>
            <a:ext cx="29915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κατσαβίδι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Ορθογώνιο 9"/>
          <p:cNvSpPr/>
          <p:nvPr/>
        </p:nvSpPr>
        <p:spPr>
          <a:xfrm>
            <a:off x="3187765" y="4171727"/>
            <a:ext cx="307327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τσιμπιδάκι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1" name="Ορθογώνιο 10"/>
          <p:cNvSpPr/>
          <p:nvPr/>
        </p:nvSpPr>
        <p:spPr>
          <a:xfrm>
            <a:off x="3138072" y="4675783"/>
            <a:ext cx="317266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τσατσάρα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2" name="Ορθογώνιο 11"/>
          <p:cNvSpPr/>
          <p:nvPr/>
        </p:nvSpPr>
        <p:spPr>
          <a:xfrm>
            <a:off x="3378522" y="5179839"/>
            <a:ext cx="2691763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βούρτσα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3" name="Ορθογώνιο 12"/>
          <p:cNvSpPr/>
          <p:nvPr/>
        </p:nvSpPr>
        <p:spPr>
          <a:xfrm>
            <a:off x="3380125" y="5683895"/>
            <a:ext cx="268855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βότσαλα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123675557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1" grpId="0"/>
      <p:bldP spid="12" grpId="0"/>
      <p:bldP spid="13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500174"/>
            <a:ext cx="9144000" cy="50720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Ορθογώνιο 3"/>
          <p:cNvSpPr/>
          <p:nvPr/>
        </p:nvSpPr>
        <p:spPr>
          <a:xfrm>
            <a:off x="1856577" y="3451647"/>
            <a:ext cx="2395207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λάστιχο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Ορθογώνιο 4"/>
          <p:cNvSpPr/>
          <p:nvPr/>
        </p:nvSpPr>
        <p:spPr>
          <a:xfrm>
            <a:off x="1598454" y="3955703"/>
            <a:ext cx="286969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ποτιστήρι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Ορθογώνιο 5"/>
          <p:cNvSpPr/>
          <p:nvPr/>
        </p:nvSpPr>
        <p:spPr>
          <a:xfrm>
            <a:off x="1650552" y="4531767"/>
            <a:ext cx="2765501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κάστανα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Ορθογώνιο 6"/>
          <p:cNvSpPr/>
          <p:nvPr/>
        </p:nvSpPr>
        <p:spPr>
          <a:xfrm>
            <a:off x="2189158" y="5179839"/>
            <a:ext cx="1688284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0" dirty="0" err="1" smtClean="0">
                <a:ln w="17780" cmpd="sng">
                  <a:noFill/>
                  <a:prstDash val="solid"/>
                  <a:miter lim="800000"/>
                </a:ln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στιλό</a:t>
            </a:r>
            <a:endParaRPr lang="el-GR" sz="4400" b="1" cap="none" spc="0" dirty="0">
              <a:ln w="17780" cmpd="sng">
                <a:noFill/>
                <a:prstDash val="solid"/>
                <a:miter lim="800000"/>
              </a:ln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428402543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2214554"/>
            <a:ext cx="8398843" cy="3429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owls3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r="51042" b="80209"/>
          <a:stretch>
            <a:fillRect/>
          </a:stretch>
        </p:blipFill>
        <p:spPr>
          <a:xfrm>
            <a:off x="7000892" y="1357298"/>
            <a:ext cx="1357322" cy="1357298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179512" y="116631"/>
            <a:ext cx="6535628" cy="1919315"/>
          </a:xfrm>
          <a:prstGeom prst="wedgeRoundRectCallout">
            <a:avLst>
              <a:gd name="adj1" fmla="val 54756"/>
              <a:gd name="adj2" fmla="val 39040"/>
              <a:gd name="adj3" fmla="val 16667"/>
            </a:avLst>
          </a:prstGeom>
          <a:solidFill>
            <a:schemeClr val="accent3">
              <a:lumMod val="5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Πρώτη στάση:</a:t>
            </a:r>
          </a:p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 Ο παπουτσωμένος </a:t>
            </a:r>
            <a:r>
              <a:rPr lang="el-GR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χιονόδρακος</a:t>
            </a:r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. </a:t>
            </a:r>
          </a:p>
          <a:p>
            <a:pPr algn="ctr"/>
            <a:r>
              <a:rPr lang="el-GR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Πάμε να δούμε τι έγινε;</a:t>
            </a:r>
            <a:endParaRPr lang="el-G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668518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076044" cy="6357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4 - Ορθογώνιο"/>
          <p:cNvSpPr/>
          <p:nvPr/>
        </p:nvSpPr>
        <p:spPr>
          <a:xfrm>
            <a:off x="2187359" y="1846565"/>
            <a:ext cx="763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4012687" y="2517976"/>
            <a:ext cx="827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727067" y="3284984"/>
            <a:ext cx="827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8" name="7 - Ορθογώνιο"/>
          <p:cNvSpPr/>
          <p:nvPr/>
        </p:nvSpPr>
        <p:spPr>
          <a:xfrm>
            <a:off x="4155563" y="4089612"/>
            <a:ext cx="827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9" name="8 - Ορθογώνιο"/>
          <p:cNvSpPr/>
          <p:nvPr/>
        </p:nvSpPr>
        <p:spPr>
          <a:xfrm>
            <a:off x="5012819" y="4891807"/>
            <a:ext cx="827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10" name="9 - Ορθογώνιο"/>
          <p:cNvSpPr/>
          <p:nvPr/>
        </p:nvSpPr>
        <p:spPr>
          <a:xfrm>
            <a:off x="5798637" y="4875430"/>
            <a:ext cx="827471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0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44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3156774224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-1" y="588010"/>
            <a:ext cx="9144001" cy="49292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983065" y="1656191"/>
            <a:ext cx="697627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2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</a:t>
            </a:r>
            <a:endParaRPr lang="el-GR" sz="32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877918" y="2809082"/>
            <a:ext cx="763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6" name="5 - Ορθογώνιο"/>
          <p:cNvSpPr/>
          <p:nvPr/>
        </p:nvSpPr>
        <p:spPr>
          <a:xfrm>
            <a:off x="1811606" y="4005064"/>
            <a:ext cx="763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στ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7" name="6 - Ορθογώνιο"/>
          <p:cNvSpPr/>
          <p:nvPr/>
        </p:nvSpPr>
        <p:spPr>
          <a:xfrm>
            <a:off x="4020926" y="4006805"/>
            <a:ext cx="763351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3600" b="1" cap="none" spc="0" dirty="0" err="1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τσ</a:t>
            </a:r>
            <a:endParaRPr lang="el-GR" sz="3600" b="1" cap="none" spc="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19220376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1024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785926"/>
            <a:ext cx="9073209" cy="37147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3 - Ορθογώνιο"/>
          <p:cNvSpPr/>
          <p:nvPr/>
        </p:nvSpPr>
        <p:spPr>
          <a:xfrm>
            <a:off x="345666" y="3643314"/>
            <a:ext cx="8833188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cap="none" spc="34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Ο  βάτραχος   είναι   μέσα</a:t>
            </a:r>
            <a:endParaRPr lang="el-GR" sz="4400" b="1" cap="none" spc="34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  <p:sp>
        <p:nvSpPr>
          <p:cNvPr id="5" name="4 - Ορθογώνιο"/>
          <p:cNvSpPr/>
          <p:nvPr/>
        </p:nvSpPr>
        <p:spPr>
          <a:xfrm>
            <a:off x="21183" y="4429132"/>
            <a:ext cx="8810425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l-GR" sz="4400" b="1" spc="34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σ</a:t>
            </a:r>
            <a:r>
              <a:rPr lang="el-GR" sz="4400" b="1" cap="none" spc="34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ε  ένα  αστείο  παπούτσι</a:t>
            </a:r>
            <a:r>
              <a:rPr lang="el-GR" sz="4400" b="1" cap="none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ysClr val="windowText" lastClr="000000"/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ka-AcidGR-DiaryGirl" pitchFamily="2" charset="-95"/>
                <a:ea typeface="Aka-AcidGR-DiaryGirl" pitchFamily="2" charset="-95"/>
              </a:rPr>
              <a:t>.</a:t>
            </a:r>
            <a:endParaRPr lang="el-GR" sz="4400" b="1" cap="none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ysClr val="windowText" lastClr="000000"/>
              </a:solidFill>
              <a:effectLst>
                <a:outerShdw blurRad="50800" algn="tl" rotWithShape="0">
                  <a:srgbClr val="000000"/>
                </a:outerShdw>
              </a:effectLst>
              <a:latin typeface="Aka-AcidGR-DiaryGirl" pitchFamily="2" charset="-95"/>
              <a:ea typeface="Aka-AcidGR-DiaryGirl" pitchFamily="2" charset="-95"/>
            </a:endParaRPr>
          </a:p>
        </p:txBody>
      </p:sp>
    </p:spTree>
    <p:extLst>
      <p:ext uri="{BB962C8B-B14F-4D97-AF65-F5344CB8AC3E}">
        <p14:creationId xmlns:p14="http://schemas.microsoft.com/office/powerpoint/2010/main" val="285319201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714348" y="28572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latin typeface="ChemyRetro" pitchFamily="50" charset="0"/>
              </a:rPr>
              <a:t>Τι άλλο μπορεί να είναι αστείο;</a:t>
            </a:r>
            <a:endParaRPr lang="el-GR" dirty="0">
              <a:latin typeface="ChemyRetro" pitchFamily="50" charset="0"/>
            </a:endParaRPr>
          </a:p>
        </p:txBody>
      </p:sp>
      <p:pic>
        <p:nvPicPr>
          <p:cNvPr id="4" name="3 - Εικόνα" descr="cute fishew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prstClr val="black"/>
              <a:schemeClr val="accent5">
                <a:tint val="45000"/>
                <a:satMod val="400000"/>
              </a:schemeClr>
            </a:duotone>
          </a:blip>
          <a:srcRect t="31913" r="70492" b="25005"/>
          <a:stretch>
            <a:fillRect/>
          </a:stretch>
        </p:blipFill>
        <p:spPr>
          <a:xfrm>
            <a:off x="2071670" y="1285860"/>
            <a:ext cx="1285884" cy="1928826"/>
          </a:xfrm>
          <a:prstGeom prst="rect">
            <a:avLst/>
          </a:prstGeom>
        </p:spPr>
      </p:pic>
      <p:sp>
        <p:nvSpPr>
          <p:cNvPr id="5" name="4 - Έλλειψη"/>
          <p:cNvSpPr/>
          <p:nvPr/>
        </p:nvSpPr>
        <p:spPr>
          <a:xfrm>
            <a:off x="2214546" y="1071546"/>
            <a:ext cx="285752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2051720" y="3357562"/>
            <a:ext cx="6093320" cy="2375694"/>
          </a:xfrm>
          <a:prstGeom prst="wedgeRoundRectCallout">
            <a:avLst>
              <a:gd name="adj1" fmla="val -32859"/>
              <a:gd name="adj2" fmla="val -78097"/>
              <a:gd name="adj3" fmla="val 16667"/>
            </a:avLst>
          </a:prstGeom>
          <a:solidFill>
            <a:srgbClr val="FF0066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 w="28575">
                  <a:solidFill>
                    <a:schemeClr val="tx1"/>
                  </a:solidFill>
                </a:ln>
                <a:latin typeface="ChemyRetro" pitchFamily="50" charset="0"/>
              </a:rPr>
              <a:t>Φτιάχνουμε προτάσεις και τις ζωγραφίζουμε.</a:t>
            </a:r>
            <a:endParaRPr lang="el-GR" sz="4400" b="1" dirty="0">
              <a:ln w="28575"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sp>
        <p:nvSpPr>
          <p:cNvPr id="7" name="6 - Έλλειψη"/>
          <p:cNvSpPr/>
          <p:nvPr/>
        </p:nvSpPr>
        <p:spPr>
          <a:xfrm>
            <a:off x="2071670" y="2857496"/>
            <a:ext cx="285752" cy="500066"/>
          </a:xfrm>
          <a:prstGeom prst="ellips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528716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Water Boil - Sound Effect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4267200" y="3124200"/>
            <a:ext cx="609600" cy="609600"/>
          </a:xfrm>
          <a:prstGeom prst="rect">
            <a:avLst/>
          </a:prstGeom>
        </p:spPr>
      </p:pic>
      <p:pic>
        <p:nvPicPr>
          <p:cNvPr id="5" name="Εικόνα 4">
            <a:hlinkClick r:id="rId6" action="ppaction://hlinkfile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01" y="693004"/>
            <a:ext cx="5616624" cy="4862392"/>
          </a:xfrm>
          <a:prstGeom prst="rect">
            <a:avLst/>
          </a:prstGeom>
        </p:spPr>
      </p:pic>
      <p:pic>
        <p:nvPicPr>
          <p:cNvPr id="6" name="Εικόνα 5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508104" y="3878982"/>
            <a:ext cx="2673668" cy="2979018"/>
          </a:xfrm>
          <a:prstGeom prst="rect">
            <a:avLst/>
          </a:prstGeom>
        </p:spPr>
      </p:pic>
      <p:sp>
        <p:nvSpPr>
          <p:cNvPr id="7" name="Επεξήγηση με στρογγυλεμένο παραλληλόγραμμο 6"/>
          <p:cNvSpPr/>
          <p:nvPr/>
        </p:nvSpPr>
        <p:spPr>
          <a:xfrm>
            <a:off x="5508104" y="0"/>
            <a:ext cx="3528392" cy="3429000"/>
          </a:xfrm>
          <a:prstGeom prst="wedgeRoundRectCallout">
            <a:avLst/>
          </a:prstGeom>
          <a:solidFill>
            <a:schemeClr val="tx1">
              <a:lumMod val="95000"/>
              <a:lumOff val="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dirty="0" smtClean="0">
                <a:latin typeface="ChemyRetro" pitchFamily="50" charset="0"/>
              </a:rPr>
              <a:t>Φτιάξτε κι εσείς το δικό σας τσουκάλι του </a:t>
            </a:r>
            <a:r>
              <a:rPr lang="el-GR" sz="4000" dirty="0" err="1" smtClean="0">
                <a:latin typeface="ChemyRetro" pitchFamily="50" charset="0"/>
              </a:rPr>
              <a:t>τσ</a:t>
            </a:r>
            <a:r>
              <a:rPr lang="el-GR" sz="4000" dirty="0" smtClean="0">
                <a:latin typeface="ChemyRetro" pitchFamily="50" charset="0"/>
              </a:rPr>
              <a:t>.</a:t>
            </a:r>
            <a:endParaRPr lang="el-GR" sz="4000" dirty="0">
              <a:latin typeface="ChemyRetro" pitchFamily="50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79323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232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3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33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7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914400" y="285728"/>
            <a:ext cx="8229600" cy="1143000"/>
          </a:xfrm>
        </p:spPr>
        <p:txBody>
          <a:bodyPr>
            <a:noAutofit/>
          </a:bodyPr>
          <a:lstStyle/>
          <a:p>
            <a:r>
              <a:rPr lang="el-GR" sz="2800" b="1" dirty="0" smtClean="0">
                <a:latin typeface="Connie" pitchFamily="82" charset="0"/>
              </a:rPr>
              <a:t>               Μαθαίνουμε το ποίημα «</a:t>
            </a:r>
            <a:r>
              <a:rPr lang="el-GR" sz="2800" b="1" dirty="0" err="1" smtClean="0">
                <a:latin typeface="Connie" pitchFamily="82" charset="0"/>
              </a:rPr>
              <a:t>Τσιριτρό</a:t>
            </a:r>
            <a:r>
              <a:rPr lang="el-GR" sz="2800" b="1" dirty="0" smtClean="0">
                <a:latin typeface="Connie" pitchFamily="82" charset="0"/>
              </a:rPr>
              <a:t>» από το    </a:t>
            </a:r>
            <a:br>
              <a:rPr lang="el-GR" sz="2800" b="1" dirty="0" smtClean="0">
                <a:latin typeface="Connie" pitchFamily="82" charset="0"/>
              </a:rPr>
            </a:br>
            <a:r>
              <a:rPr lang="el-GR" sz="2800" b="1" dirty="0">
                <a:latin typeface="Connie" pitchFamily="82" charset="0"/>
              </a:rPr>
              <a:t> </a:t>
            </a:r>
            <a:r>
              <a:rPr lang="el-GR" sz="2800" b="1" dirty="0" smtClean="0">
                <a:latin typeface="Connie" pitchFamily="82" charset="0"/>
              </a:rPr>
              <a:t>     Ζαχαρία Παπαντωνίου και το ακούμε μελοποιημένο.</a:t>
            </a:r>
            <a:endParaRPr lang="el-GR" sz="2800" b="1" dirty="0">
              <a:latin typeface="Connie" pitchFamily="82" charset="0"/>
            </a:endParaRP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 numCol="2">
            <a:normAutofit fontScale="77500" lnSpcReduction="20000"/>
          </a:bodyPr>
          <a:lstStyle/>
          <a:p>
            <a:pPr>
              <a:buNone/>
            </a:pPr>
            <a:r>
              <a:rPr lang="el-GR" dirty="0" smtClean="0"/>
              <a:t>	Σε μια ρώγα από σταφύλι </a:t>
            </a:r>
            <a:br>
              <a:rPr lang="el-GR" dirty="0" smtClean="0"/>
            </a:br>
            <a:r>
              <a:rPr lang="el-GR" dirty="0" smtClean="0"/>
              <a:t>έπεσαν οχτώ σπουργίτες </a:t>
            </a:r>
            <a:br>
              <a:rPr lang="el-GR" dirty="0" smtClean="0"/>
            </a:br>
            <a:r>
              <a:rPr lang="el-GR" dirty="0" smtClean="0"/>
              <a:t>και τρωγόπιναν οι φίλοι.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 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</a:p>
          <a:p>
            <a:pPr>
              <a:buNone/>
            </a:pPr>
            <a:r>
              <a:rPr lang="el-GR" dirty="0"/>
              <a:t> </a:t>
            </a:r>
            <a:r>
              <a:rPr lang="el-GR" dirty="0" smtClean="0"/>
              <a:t>    </a:t>
            </a:r>
            <a:r>
              <a:rPr lang="el-GR" dirty="0" err="1"/>
              <a:t>Ε</a:t>
            </a:r>
            <a:r>
              <a:rPr lang="el-GR" dirty="0" err="1" smtClean="0"/>
              <a:t>χτυπούσανε</a:t>
            </a:r>
            <a:r>
              <a:rPr lang="el-GR" dirty="0" smtClean="0"/>
              <a:t> τις μύτες </a:t>
            </a:r>
            <a:br>
              <a:rPr lang="el-GR" dirty="0" smtClean="0"/>
            </a:br>
            <a:r>
              <a:rPr lang="el-GR" dirty="0" smtClean="0"/>
              <a:t>και κουνούσαν τις ουρές </a:t>
            </a:r>
            <a:br>
              <a:rPr lang="el-GR" dirty="0" smtClean="0"/>
            </a:br>
            <a:r>
              <a:rPr lang="el-GR" dirty="0" smtClean="0"/>
              <a:t>κι είχαν γέλια και  χαρές.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Πω πω </a:t>
            </a:r>
            <a:r>
              <a:rPr lang="el-GR" dirty="0" err="1" smtClean="0"/>
              <a:t>πω</a:t>
            </a:r>
            <a:r>
              <a:rPr lang="el-GR" dirty="0" smtClean="0"/>
              <a:t> πω σε μια ρώγα </a:t>
            </a:r>
            <a:br>
              <a:rPr lang="el-GR" dirty="0" smtClean="0"/>
            </a:br>
            <a:r>
              <a:rPr lang="el-GR" dirty="0" smtClean="0"/>
              <a:t>φαγοπότι και φωνή! </a:t>
            </a:r>
            <a:br>
              <a:rPr lang="el-GR" dirty="0" smtClean="0"/>
            </a:br>
            <a:r>
              <a:rPr lang="el-GR" dirty="0" smtClean="0"/>
              <a:t>την </a:t>
            </a:r>
            <a:r>
              <a:rPr lang="el-GR" dirty="0" err="1" smtClean="0"/>
              <a:t>αφήσαν</a:t>
            </a:r>
            <a:r>
              <a:rPr lang="el-GR" dirty="0" smtClean="0"/>
              <a:t> αδειανή.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</a:t>
            </a:r>
            <a:br>
              <a:rPr lang="el-GR" dirty="0" smtClean="0"/>
            </a:br>
            <a:r>
              <a:rPr lang="el-GR" dirty="0" smtClean="0"/>
              <a:t/>
            </a:r>
            <a:br>
              <a:rPr lang="el-GR" dirty="0" smtClean="0"/>
            </a:br>
            <a:r>
              <a:rPr lang="el-GR" dirty="0" smtClean="0"/>
              <a:t>Και μέθυσαν κι ολημέρα </a:t>
            </a:r>
            <a:br>
              <a:rPr lang="el-GR" dirty="0" smtClean="0"/>
            </a:br>
            <a:r>
              <a:rPr lang="el-GR" dirty="0" smtClean="0"/>
              <a:t>πάνε δώθε, πάνε πέρα, </a:t>
            </a:r>
            <a:br>
              <a:rPr lang="el-GR" dirty="0" smtClean="0"/>
            </a:br>
            <a:r>
              <a:rPr lang="el-GR" dirty="0" smtClean="0"/>
              <a:t>τραγουδώντας στον αέρα: </a:t>
            </a:r>
            <a:br>
              <a:rPr lang="el-GR" dirty="0" smtClean="0"/>
            </a:br>
            <a:r>
              <a:rPr lang="el-GR" dirty="0" err="1" smtClean="0"/>
              <a:t>Τσίρι</a:t>
            </a:r>
            <a:r>
              <a:rPr lang="el-GR" dirty="0" smtClean="0"/>
              <a:t> -</a:t>
            </a:r>
            <a:r>
              <a:rPr lang="el-GR" dirty="0" err="1" smtClean="0"/>
              <a:t>τίρι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, </a:t>
            </a:r>
            <a:br>
              <a:rPr lang="el-GR" dirty="0" smtClean="0"/>
            </a:br>
            <a:r>
              <a:rPr lang="el-GR" dirty="0" err="1" smtClean="0"/>
              <a:t>τσιριτρί</a:t>
            </a:r>
            <a:r>
              <a:rPr lang="el-GR" dirty="0" smtClean="0"/>
              <a:t>, </a:t>
            </a:r>
            <a:r>
              <a:rPr lang="el-GR" dirty="0" err="1" smtClean="0"/>
              <a:t>τσιριτρό</a:t>
            </a:r>
            <a:r>
              <a:rPr lang="el-GR" dirty="0" smtClean="0"/>
              <a:t>!</a:t>
            </a:r>
          </a:p>
          <a:p>
            <a:pPr>
              <a:buNone/>
            </a:pPr>
            <a:r>
              <a:rPr lang="el-GR" b="1" i="1" dirty="0" smtClean="0"/>
              <a:t>    </a:t>
            </a:r>
          </a:p>
          <a:p>
            <a:pPr>
              <a:buNone/>
            </a:pPr>
            <a:r>
              <a:rPr lang="el-GR" b="1" i="1" dirty="0" smtClean="0"/>
              <a:t>        Ζαχαρίας </a:t>
            </a:r>
            <a:r>
              <a:rPr lang="el-GR" b="1" i="1" dirty="0"/>
              <a:t>Παπαντωνίου</a:t>
            </a:r>
            <a:endParaRPr lang="el-GR" dirty="0" smtClean="0"/>
          </a:p>
          <a:p>
            <a:endParaRPr lang="el-GR" dirty="0"/>
          </a:p>
        </p:txBody>
      </p:sp>
      <p:sp>
        <p:nvSpPr>
          <p:cNvPr id="4" name="3 - Κουμπί ενέργειας: Ήχος">
            <a:hlinkClick r:id="rId3" action="ppaction://hlinkfile" highlightClick="1">
              <a:snd r:embed="rId2" name="applause.wav"/>
            </a:hlinkClick>
          </p:cNvPr>
          <p:cNvSpPr/>
          <p:nvPr/>
        </p:nvSpPr>
        <p:spPr>
          <a:xfrm>
            <a:off x="0" y="6215082"/>
            <a:ext cx="785786" cy="642918"/>
          </a:xfrm>
          <a:prstGeom prst="actionButtonSound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" name="5 - Επεξήγηση με στρογγυλεμένο παραλληλόγραμμο"/>
          <p:cNvSpPr/>
          <p:nvPr/>
        </p:nvSpPr>
        <p:spPr>
          <a:xfrm>
            <a:off x="4572000" y="5301208"/>
            <a:ext cx="2928958" cy="1199626"/>
          </a:xfrm>
          <a:prstGeom prst="wedgeRoundRectCallout">
            <a:avLst>
              <a:gd name="adj1" fmla="val 56494"/>
              <a:gd name="adj2" fmla="val -26872"/>
              <a:gd name="adj3" fmla="val 16667"/>
            </a:avLst>
          </a:prstGeom>
          <a:solidFill>
            <a:srgbClr val="0066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2400" b="1" dirty="0" smtClean="0">
                <a:ln>
                  <a:solidFill>
                    <a:schemeClr val="tx1"/>
                  </a:solidFill>
                </a:ln>
                <a:latin typeface="ChemyRetro" pitchFamily="50" charset="0"/>
              </a:rPr>
              <a:t>Ξέρουμε από κάπου τον ποιητή;</a:t>
            </a:r>
            <a:endParaRPr lang="el-GR" sz="2400" b="1" dirty="0">
              <a:ln>
                <a:solidFill>
                  <a:schemeClr val="tx1"/>
                </a:solidFill>
              </a:ln>
              <a:latin typeface="ChemyRetro" pitchFamily="50" charset="0"/>
            </a:endParaRPr>
          </a:p>
        </p:txBody>
      </p:sp>
      <p:pic>
        <p:nvPicPr>
          <p:cNvPr id="7" name="6 - Εικόνα" descr="clip_art_sparro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43834" y="5548314"/>
            <a:ext cx="1309686" cy="1309686"/>
          </a:xfrm>
          <a:prstGeom prst="rect">
            <a:avLst/>
          </a:prstGeom>
        </p:spPr>
      </p:pic>
      <p:pic>
        <p:nvPicPr>
          <p:cNvPr id="8" name="7 - Εικόνα" descr="clip_art_sparrow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flipH="1">
            <a:off x="0" y="0"/>
            <a:ext cx="1643074" cy="1643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698180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084580" cy="5857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4 - Εικόνα" descr="il_fullxfull_11984455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458" t="73958" r="38542"/>
          <a:stretch>
            <a:fillRect/>
          </a:stretch>
        </p:blipFill>
        <p:spPr>
          <a:xfrm>
            <a:off x="7429488" y="5072074"/>
            <a:ext cx="1714512" cy="1785926"/>
          </a:xfrm>
          <a:prstGeom prst="rect">
            <a:avLst/>
          </a:prstGeom>
        </p:spPr>
      </p:pic>
      <p:sp>
        <p:nvSpPr>
          <p:cNvPr id="6" name="5 - Επεξήγηση με στρογγυλεμένο παραλληλόγραμμο"/>
          <p:cNvSpPr/>
          <p:nvPr/>
        </p:nvSpPr>
        <p:spPr>
          <a:xfrm>
            <a:off x="785786" y="5786454"/>
            <a:ext cx="5715040" cy="928694"/>
          </a:xfrm>
          <a:prstGeom prst="wedgeRoundRectCallout">
            <a:avLst>
              <a:gd name="adj1" fmla="val 64178"/>
              <a:gd name="adj2" fmla="val 6277"/>
              <a:gd name="adj3" fmla="val 16667"/>
            </a:avLst>
          </a:prstGeom>
          <a:solidFill>
            <a:srgbClr val="C00000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Τι βλέπουμε στην εικόνα;</a:t>
            </a:r>
            <a:endParaRPr lang="el-GR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425400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4 - Εικόνα" descr="owls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9166" r="51042" b="80209"/>
          <a:stretch>
            <a:fillRect/>
          </a:stretch>
        </p:blipFill>
        <p:spPr>
          <a:xfrm flipH="1">
            <a:off x="467544" y="250033"/>
            <a:ext cx="1357322" cy="1357298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2411760" y="116631"/>
            <a:ext cx="2736304" cy="1296145"/>
          </a:xfrm>
          <a:prstGeom prst="wedgeRoundRectCallout">
            <a:avLst>
              <a:gd name="adj1" fmla="val -71056"/>
              <a:gd name="adj2" fmla="val 9111"/>
              <a:gd name="adj3" fmla="val 16667"/>
            </a:avLst>
          </a:prstGeom>
          <a:solidFill>
            <a:srgbClr val="FFC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5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Ακούμε!</a:t>
            </a:r>
            <a:endParaRPr lang="el-GR" sz="5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3180623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Ο Πινόκιο διαβάζει…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4" name="3 - Θέση περιεχομένου" descr="pinokio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643702" y="1428736"/>
            <a:ext cx="2106902" cy="2768601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4927" y="2204864"/>
            <a:ext cx="6547803" cy="5715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526" y="4437112"/>
            <a:ext cx="9033450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91417140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latin typeface="Aka-AcidGR-DiaryGirl" pitchFamily="2" charset="-95"/>
                <a:ea typeface="Aka-AcidGR-DiaryGirl" pitchFamily="2" charset="-95"/>
              </a:rPr>
              <a:t>Ο Πινόκιο διαβάζει…</a:t>
            </a:r>
            <a:endParaRPr lang="el-GR" dirty="0">
              <a:latin typeface="Aka-AcidGR-DiaryGirl" pitchFamily="2" charset="-95"/>
              <a:ea typeface="Aka-AcidGR-DiaryGirl" pitchFamily="2" charset="-95"/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357554" y="1857364"/>
            <a:ext cx="4691095" cy="714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3 - Θέση περιεχομένου" descr="pinokio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6578" y="3786190"/>
            <a:ext cx="2106902" cy="2768601"/>
          </a:xfrm>
          <a:prstGeom prst="rect">
            <a:avLst/>
          </a:prstGeom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85720" y="4286256"/>
            <a:ext cx="5920424" cy="9286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643042" y="2928934"/>
            <a:ext cx="3429019" cy="7143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574200879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5 - Εικόνα" descr="OCTOPUS2.jpg"/>
          <p:cNvPicPr>
            <a:picLocks noChangeAspect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9512" y="0"/>
            <a:ext cx="1743582" cy="1599013"/>
          </a:xfrm>
          <a:prstGeom prst="rect">
            <a:avLst/>
          </a:prstGeom>
        </p:spPr>
      </p:pic>
      <p:sp>
        <p:nvSpPr>
          <p:cNvPr id="7" name="6 - Επεξήγηση με στρογγυλεμένο παραλληλόγραμμο"/>
          <p:cNvSpPr/>
          <p:nvPr/>
        </p:nvSpPr>
        <p:spPr>
          <a:xfrm>
            <a:off x="2555776" y="0"/>
            <a:ext cx="6588224" cy="1357298"/>
          </a:xfrm>
          <a:prstGeom prst="wedgeRoundRectCallout">
            <a:avLst>
              <a:gd name="adj1" fmla="val -58987"/>
              <a:gd name="adj2" fmla="val -21452"/>
              <a:gd name="adj3" fmla="val 16667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36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Πάρτε τις εικόνες από τα πλοκάμια μου και βρείτε τις λέξεις τους!!!</a:t>
            </a:r>
            <a:endParaRPr lang="el-GR" sz="36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9610622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63548" y="0"/>
            <a:ext cx="2880452" cy="18573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-1" y="1357297"/>
            <a:ext cx="9144001" cy="55007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4 - Εικόνα" descr="owls3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D"/>
              </a:clrFrom>
              <a:clrTo>
                <a:srgbClr val="FFFEFD">
                  <a:alpha val="0"/>
                </a:srgbClr>
              </a:clrTo>
            </a:clrChange>
          </a:blip>
          <a:srcRect l="75000" t="20833" r="3125" b="61459"/>
          <a:stretch>
            <a:fillRect/>
          </a:stretch>
        </p:blipFill>
        <p:spPr>
          <a:xfrm>
            <a:off x="251520" y="345234"/>
            <a:ext cx="1404206" cy="1136738"/>
          </a:xfrm>
          <a:prstGeom prst="rect">
            <a:avLst/>
          </a:prstGeom>
        </p:spPr>
      </p:pic>
      <p:sp>
        <p:nvSpPr>
          <p:cNvPr id="7" name="5 - Επεξήγηση με στρογγυλεμένο παραλληλόγραμμο"/>
          <p:cNvSpPr/>
          <p:nvPr/>
        </p:nvSpPr>
        <p:spPr>
          <a:xfrm>
            <a:off x="2016223" y="0"/>
            <a:ext cx="4247325" cy="1481972"/>
          </a:xfrm>
          <a:prstGeom prst="wedgeRoundRectCallout">
            <a:avLst>
              <a:gd name="adj1" fmla="val -57626"/>
              <a:gd name="adj2" fmla="val 13808"/>
              <a:gd name="adj3" fmla="val 16667"/>
            </a:avLst>
          </a:prstGeom>
          <a:solidFill>
            <a:srgbClr val="0070C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l-GR" sz="4400" b="1" dirty="0" smtClean="0">
                <a:ln>
                  <a:solidFill>
                    <a:sysClr val="windowText" lastClr="00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nie" pitchFamily="82" charset="0"/>
              </a:rPr>
              <a:t>Διαβάζουμε όλοι μαζί!</a:t>
            </a:r>
            <a:endParaRPr lang="el-GR" sz="4400" b="1" dirty="0">
              <a:ln>
                <a:solidFill>
                  <a:sysClr val="windowText" lastClr="00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nnie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1547896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98</TotalTime>
  <Words>341</Words>
  <Application>Microsoft Office PowerPoint</Application>
  <PresentationFormat>Προβολή στην οθόνη (4:3)</PresentationFormat>
  <Paragraphs>101</Paragraphs>
  <Slides>35</Slides>
  <Notes>5</Notes>
  <HiddenSlides>0</HiddenSlides>
  <MMClips>1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35</vt:i4>
      </vt:variant>
    </vt:vector>
  </HeadingPairs>
  <TitlesOfParts>
    <vt:vector size="36" baseType="lpstr">
      <vt:lpstr>Θέμα του Office</vt:lpstr>
      <vt:lpstr>Ο παπουτσωμένος χιονόδρακος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Πινόκιο διαβάζει…</vt:lpstr>
      <vt:lpstr>Ο Πινόκιο διαβάζει…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ακούμε σε όλες τις λέξεις;</vt:lpstr>
      <vt:lpstr>Παρουσίαση του PowerPoint</vt:lpstr>
      <vt:lpstr>Παίζουμε με τη μπάλα και λέμε λέξεις με τσ!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Ο παπουτσωμένος χιονόδρακος</vt:lpstr>
      <vt:lpstr>Διαβάζουμε.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Παρουσίαση του PowerPoint</vt:lpstr>
      <vt:lpstr>Τι άλλο μπορεί να είναι αστείο;</vt:lpstr>
      <vt:lpstr>Παρουσίαση του PowerPoint</vt:lpstr>
      <vt:lpstr>               Μαθαίνουμε το ποίημα «Τσιριτρό» από το           Ζαχαρία Παπαντωνίου και το ακούμε μελοποιημένο.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παπουτσωμένος χιονόδρακος</dc:title>
  <dc:creator>Ιωάννα</dc:creator>
  <cp:lastModifiedBy>Ιωάννα</cp:lastModifiedBy>
  <cp:revision>10</cp:revision>
  <dcterms:created xsi:type="dcterms:W3CDTF">2015-02-21T11:10:59Z</dcterms:created>
  <dcterms:modified xsi:type="dcterms:W3CDTF">2015-02-25T14:40:53Z</dcterms:modified>
</cp:coreProperties>
</file>