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8" r:id="rId22"/>
    <p:sldId id="288" r:id="rId23"/>
    <p:sldId id="289" r:id="rId24"/>
    <p:sldId id="290" r:id="rId25"/>
    <p:sldId id="291" r:id="rId26"/>
    <p:sldId id="274" r:id="rId27"/>
    <p:sldId id="279" r:id="rId28"/>
    <p:sldId id="280" r:id="rId29"/>
    <p:sldId id="283" r:id="rId30"/>
    <p:sldId id="285" r:id="rId31"/>
    <p:sldId id="287" r:id="rId32"/>
    <p:sldId id="292" r:id="rId33"/>
    <p:sldId id="294" r:id="rId34"/>
    <p:sldId id="295" r:id="rId35"/>
    <p:sldId id="296" r:id="rId36"/>
    <p:sldId id="297" r:id="rId37"/>
    <p:sldId id="298" r:id="rId38"/>
    <p:sldId id="299" r:id="rId39"/>
    <p:sldId id="301" r:id="rId40"/>
    <p:sldId id="303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C529-AF7E-40D6-87A7-02A52F26DC07}" type="datetimeFigureOut">
              <a:rPr lang="el-GR" smtClean="0"/>
              <a:t>14/3/2016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650E2-0266-4668-95EF-AF0DE06C6A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93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0E2-0266-4668-95EF-AF0DE06C6A8E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487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Επισκεπτόμαστε το πάρκο άγριων ζώων </a:t>
            </a:r>
            <a:r>
              <a:rPr lang="el-GR" dirty="0" err="1" smtClean="0"/>
              <a:t>Σερενγκέτι</a:t>
            </a:r>
            <a:r>
              <a:rPr lang="el-GR" baseline="0" dirty="0" smtClean="0"/>
              <a:t> στην Τασμανία. </a:t>
            </a:r>
            <a:r>
              <a:rPr lang="en-US" baseline="0" dirty="0" smtClean="0"/>
              <a:t>https://www.youtube.com/watch?v=pl8KZlCgBPo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0E2-0266-4668-95EF-AF0DE06C6A8E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29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0E2-0266-4668-95EF-AF0DE06C6A8E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7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Βίντεο από το πάρκο </a:t>
            </a:r>
            <a:r>
              <a:rPr lang="en-US" dirty="0" smtClean="0"/>
              <a:t>Yellowstone</a:t>
            </a:r>
            <a:r>
              <a:rPr lang="el-GR" baseline="0" dirty="0" smtClean="0"/>
              <a:t> : </a:t>
            </a:r>
            <a:r>
              <a:rPr lang="en-US" baseline="0" dirty="0" smtClean="0"/>
              <a:t>https://www.youtube.com/watch?v=Rxy9wImmOEc</a:t>
            </a:r>
            <a:r>
              <a:rPr lang="el-GR" baseline="0" dirty="0" smtClean="0"/>
              <a:t>   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0E2-0266-4668-95EF-AF0DE06C6A8E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443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https://www.youtube.com/watch?v=VFjHWwLa1lg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0E2-0266-4668-95EF-AF0DE06C6A8E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646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https://www.youtube.com/watch?v=MqALbcOJPPw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650E2-0266-4668-95EF-AF0DE06C6A8E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950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B689-C1AB-45E1-9A51-4E7E260E79D6}" type="datetimeFigureOut">
              <a:rPr lang="el-GR" smtClean="0"/>
              <a:pPr/>
              <a:t>14/3/2016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F8E2-AFBF-4B43-BD44-8F658E7C76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&#921;&#969;&#940;&#957;&#957;&#945;\Videos\&#947;&#955;&#969;&#963;&#963;&#945;\SERENGETI%20NATIONAL%20PARK,%20TANZANIA.mp4" TargetMode="External"/><Relationship Id="rId3" Type="http://schemas.openxmlformats.org/officeDocument/2006/relationships/image" Target="../media/image6.jpeg"/><Relationship Id="rId7" Type="http://schemas.openxmlformats.org/officeDocument/2006/relationships/hyperlink" Target="file:///C:\Users\&#921;&#969;&#940;&#957;&#957;&#945;\Videos\SERENGETI%20NATIONAL%20PARK,%20TANZANIA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hyperlink" Target="file:///C:\Users\&#921;&#969;&#940;&#957;&#957;&#945;\Videos\&#947;&#955;&#969;&#963;&#963;&#945;\Serengeti%20National%20Park,%20Tanzania,%20Africa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921;&#969;&#940;&#957;&#957;&#945;\Videos\&#947;&#955;&#969;&#963;&#963;&#945;\Yellowstone%20Awakens_%20Spring%20Wildlife%20and%20Scenery%20in%20Yellowstone%20National%20Park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file:///C:\Users\&#921;&#969;&#940;&#957;&#957;&#945;\Videos\kalymnos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2636912"/>
            <a:ext cx="460628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Ένα γράμμα για την Ιωάννα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4" name="3 - Εικόνα" descr="bird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r="43750" b="72917"/>
          <a:stretch>
            <a:fillRect/>
          </a:stretch>
        </p:blipFill>
        <p:spPr>
          <a:xfrm rot="477975">
            <a:off x="8155434" y="1201558"/>
            <a:ext cx="928694" cy="928682"/>
          </a:xfrm>
          <a:prstGeom prst="rect">
            <a:avLst/>
          </a:prstGeom>
        </p:spPr>
      </p:pic>
      <p:pic>
        <p:nvPicPr>
          <p:cNvPr id="5" name="3 - Θέση περιεχομένου" descr="bird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400" t="70131" r="2110" b="4301"/>
          <a:stretch>
            <a:fillRect/>
          </a:stretch>
        </p:blipFill>
        <p:spPr>
          <a:xfrm rot="1234623" flipH="1">
            <a:off x="107504" y="404664"/>
            <a:ext cx="1751225" cy="15716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4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715140" y="285728"/>
            <a:ext cx="2428860" cy="4714884"/>
          </a:xfrm>
          <a:prstGeom prst="wedgeRoundRectCallout">
            <a:avLst>
              <a:gd name="adj1" fmla="val -7200"/>
              <a:gd name="adj2" fmla="val 63941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hemyRetro" pitchFamily="50" charset="0"/>
              </a:rPr>
              <a:t>Τι γράφει ο θείος Παύλος στην Ιωάννα; Πού πήγε και τι είδε;</a:t>
            </a:r>
            <a:endParaRPr lang="el-GR" sz="6000" b="1" dirty="0">
              <a:latin typeface="ChemyRetro" pitchFamily="50" charset="0"/>
            </a:endParaRPr>
          </a:p>
        </p:txBody>
      </p:sp>
      <p:pic>
        <p:nvPicPr>
          <p:cNvPr id="7" name="3 - Θέση περιεχομένου" descr="birds.jpg"/>
          <p:cNvPicPr>
            <a:picLocks noChangeAspect="1"/>
          </p:cNvPicPr>
          <p:nvPr/>
        </p:nvPicPr>
        <p:blipFill>
          <a:blip r:embed="rId3"/>
          <a:srcRect l="58441" t="50000" r="11607" b="29545"/>
          <a:stretch>
            <a:fillRect/>
          </a:stretch>
        </p:blipFill>
        <p:spPr>
          <a:xfrm>
            <a:off x="7888712" y="5572140"/>
            <a:ext cx="1255288" cy="857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652120" y="620688"/>
            <a:ext cx="3491880" cy="4379924"/>
          </a:xfrm>
          <a:prstGeom prst="wedgeRoundRectCallout">
            <a:avLst>
              <a:gd name="adj1" fmla="val 9831"/>
              <a:gd name="adj2" fmla="val 59878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Η Ιωάννα του έχει γράψει γράμμα; Από πού το κατάλαβες; </a:t>
            </a:r>
            <a:endParaRPr lang="el-GR" sz="6600" b="1" dirty="0">
              <a:latin typeface="ChemyRetro" pitchFamily="50" charset="0"/>
            </a:endParaRPr>
          </a:p>
        </p:txBody>
      </p:sp>
      <p:pic>
        <p:nvPicPr>
          <p:cNvPr id="8" name="3 - Θέση περιεχομένου" descr="birds.jpg"/>
          <p:cNvPicPr>
            <a:picLocks noChangeAspect="1"/>
          </p:cNvPicPr>
          <p:nvPr/>
        </p:nvPicPr>
        <p:blipFill>
          <a:blip r:embed="rId3"/>
          <a:srcRect l="69400" t="70131" r="2110" b="4301"/>
          <a:stretch>
            <a:fillRect/>
          </a:stretch>
        </p:blipFill>
        <p:spPr>
          <a:xfrm>
            <a:off x="7572396" y="5500702"/>
            <a:ext cx="1214414" cy="10898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1979712" y="1484784"/>
            <a:ext cx="30243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107504" y="1844824"/>
            <a:ext cx="187220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00826" y="2204864"/>
            <a:ext cx="2643174" cy="2795748"/>
          </a:xfrm>
          <a:prstGeom prst="wedgeRoundRectCallout">
            <a:avLst>
              <a:gd name="adj1" fmla="val 9831"/>
              <a:gd name="adj2" fmla="val 59878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Τι νομίζεις ότι του έγραψε;</a:t>
            </a:r>
            <a:endParaRPr lang="el-GR" sz="6600" b="1" dirty="0">
              <a:latin typeface="ChemyRetro" pitchFamily="50" charset="0"/>
            </a:endParaRPr>
          </a:p>
        </p:txBody>
      </p:sp>
      <p:pic>
        <p:nvPicPr>
          <p:cNvPr id="8" name="7 - Εικόνα" descr="bird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r="43750" b="72917"/>
          <a:stretch>
            <a:fillRect/>
          </a:stretch>
        </p:blipFill>
        <p:spPr>
          <a:xfrm>
            <a:off x="7643834" y="5572140"/>
            <a:ext cx="1071538" cy="1071524"/>
          </a:xfrm>
          <a:prstGeom prst="rect">
            <a:avLst/>
          </a:prstGeom>
        </p:spPr>
      </p:pic>
      <p:cxnSp>
        <p:nvCxnSpPr>
          <p:cNvPr id="7" name="Ευθεία γραμμή σύνδεσης 6"/>
          <p:cNvCxnSpPr/>
          <p:nvPr/>
        </p:nvCxnSpPr>
        <p:spPr>
          <a:xfrm>
            <a:off x="323528" y="2420888"/>
            <a:ext cx="46805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 - Θέση περιεχομένου" descr="κοριτσ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2143140" cy="3774849"/>
          </a:xfr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3714744" y="500042"/>
            <a:ext cx="5429256" cy="3143272"/>
          </a:xfrm>
          <a:prstGeom prst="wedgeRoundRectCallout">
            <a:avLst>
              <a:gd name="adj1" fmla="val -67124"/>
              <a:gd name="adj2" fmla="val 22284"/>
              <a:gd name="adj3" fmla="val 16667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ChemyRetro" pitchFamily="50" charset="0"/>
              </a:rPr>
              <a:t>Ας δούμε πρώτα πού βρίσκεται ο θείος Παύλος.</a:t>
            </a:r>
            <a:endParaRPr lang="el-GR" sz="8000" b="1" dirty="0">
              <a:latin typeface="ChemyRetro" pitchFamily="50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"/>
            <a:ext cx="6624736" cy="6759935"/>
          </a:xfrm>
          <a:prstGeom prst="rect">
            <a:avLst/>
          </a:prstGeom>
        </p:spPr>
      </p:pic>
      <p:sp>
        <p:nvSpPr>
          <p:cNvPr id="8" name="Δάκρυ 7"/>
          <p:cNvSpPr/>
          <p:nvPr/>
        </p:nvSpPr>
        <p:spPr>
          <a:xfrm rot="7561847">
            <a:off x="3749669" y="356026"/>
            <a:ext cx="396044" cy="288032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Δάκρυ 8"/>
          <p:cNvSpPr/>
          <p:nvPr/>
        </p:nvSpPr>
        <p:spPr>
          <a:xfrm rot="7561847">
            <a:off x="4678932" y="3889877"/>
            <a:ext cx="396044" cy="288032"/>
          </a:xfrm>
          <a:prstGeom prst="teardrop">
            <a:avLst>
              <a:gd name="adj" fmla="val 200000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κοριτσ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2143140" cy="3774849"/>
          </a:xfr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714744" y="500042"/>
            <a:ext cx="5429256" cy="3143272"/>
          </a:xfrm>
          <a:prstGeom prst="wedgeRoundRectCallout">
            <a:avLst>
              <a:gd name="adj1" fmla="val -67124"/>
              <a:gd name="adj2" fmla="val 22284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Τι νομίζετε ότι είναι τα πάρκα άγριων ζώων;</a:t>
            </a:r>
            <a:endParaRPr lang="el-GR" sz="6600" b="1" dirty="0"/>
          </a:p>
        </p:txBody>
      </p:sp>
      <p:sp>
        <p:nvSpPr>
          <p:cNvPr id="5" name="6 - Επεξήγηση με στρογγυλεμένο παραλληλόγραμμο"/>
          <p:cNvSpPr/>
          <p:nvPr/>
        </p:nvSpPr>
        <p:spPr>
          <a:xfrm>
            <a:off x="3714744" y="500042"/>
            <a:ext cx="5429256" cy="3143272"/>
          </a:xfrm>
          <a:prstGeom prst="wedgeRoundRectCallout">
            <a:avLst>
              <a:gd name="adj1" fmla="val -67124"/>
              <a:gd name="adj2" fmla="val 22284"/>
              <a:gd name="adj3" fmla="val 16667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Στα πάρκα άγριων ζώων τα ζώα ζουν ελεύθερα στο φυσικό τους χώρο!</a:t>
            </a:r>
            <a:endParaRPr lang="el-GR" sz="66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00px-Little_Serengeti_in_Arusha_N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9144001" cy="6143644"/>
          </a:xfrm>
        </p:spPr>
      </p:pic>
      <p:pic>
        <p:nvPicPr>
          <p:cNvPr id="5" name="3 - Θέση περιεχομένου" descr="assets_LARGE_t_420_14848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" y="0"/>
            <a:ext cx="9144000" cy="6072206"/>
          </a:xfrm>
          <a:prstGeom prst="rect">
            <a:avLst/>
          </a:prstGeom>
        </p:spPr>
      </p:pic>
      <p:pic>
        <p:nvPicPr>
          <p:cNvPr id="6" name="3 - Θέση περιεχομένου" descr="news-national-park-serengeti-dan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9144001" cy="611944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κοριτσ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2143140" cy="3774849"/>
          </a:xfr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3714744" y="500042"/>
            <a:ext cx="5429256" cy="3143272"/>
          </a:xfrm>
          <a:prstGeom prst="wedgeRoundRectCallout">
            <a:avLst>
              <a:gd name="adj1" fmla="val -67124"/>
              <a:gd name="adj2" fmla="val 22284"/>
              <a:gd name="adj3" fmla="val 16667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Ας παρακολουθήσουμε ένα μικρό βίντεο από τη ζωή σε αυτά τα πάρκα.</a:t>
            </a:r>
            <a:endParaRPr lang="el-GR" sz="6600" b="1" dirty="0">
              <a:latin typeface="ChemyRetro" pitchFamily="50" charset="0"/>
            </a:endParaRPr>
          </a:p>
        </p:txBody>
      </p:sp>
      <p:pic>
        <p:nvPicPr>
          <p:cNvPr id="5" name="4 - Εικόνα" descr="lahore-wildlife-park_2907992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786190"/>
            <a:ext cx="3838581" cy="286360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19" y="44624"/>
            <a:ext cx="6624736" cy="6759935"/>
          </a:xfrm>
          <a:prstGeom prst="rect">
            <a:avLst/>
          </a:prstGeom>
        </p:spPr>
      </p:pic>
      <p:sp>
        <p:nvSpPr>
          <p:cNvPr id="9" name="Δάκρυ 8"/>
          <p:cNvSpPr/>
          <p:nvPr/>
        </p:nvSpPr>
        <p:spPr>
          <a:xfrm rot="7561847">
            <a:off x="3749669" y="433494"/>
            <a:ext cx="396044" cy="288032"/>
          </a:xfrm>
          <a:prstGeom prst="teardrop">
            <a:avLst>
              <a:gd name="adj" fmla="val 20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Δάκρυ 9">
            <a:hlinkClick r:id="rId7" action="ppaction://hlinkfile"/>
          </p:cNvPr>
          <p:cNvSpPr/>
          <p:nvPr/>
        </p:nvSpPr>
        <p:spPr>
          <a:xfrm rot="7561847">
            <a:off x="4678932" y="3889877"/>
            <a:ext cx="396044" cy="288032"/>
          </a:xfrm>
          <a:prstGeom prst="teardrop">
            <a:avLst>
              <a:gd name="adj" fmla="val 200000"/>
            </a:avLst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Κουμπί ενέργειας: Ταινία 2">
            <a:hlinkClick r:id="rId8" action="ppaction://hlinkfile" highlightClick="1"/>
          </p:cNvPr>
          <p:cNvSpPr/>
          <p:nvPr/>
        </p:nvSpPr>
        <p:spPr>
          <a:xfrm>
            <a:off x="8100392" y="6093296"/>
            <a:ext cx="720080" cy="423231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ute-bee-showing-insect-art-pixmac-clipart-50346373.jpg"/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7524469" y="4214818"/>
            <a:ext cx="1619531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44208" y="500042"/>
            <a:ext cx="2699792" cy="3143272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hemyRetro" pitchFamily="50" charset="0"/>
              </a:rPr>
              <a:t>Ας δούμε πώς γράφουμε ένα γράμμα.</a:t>
            </a:r>
            <a:endParaRPr lang="el-GR" sz="60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ute-bee-showing-insect-art-pixmac-clipart-50346373.jpg"/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7524469" y="4214818"/>
            <a:ext cx="1619531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444208" y="500042"/>
            <a:ext cx="2699792" cy="3143272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tx1"/>
                </a:solidFill>
                <a:latin typeface="ChemyRetro" pitchFamily="50" charset="0"/>
              </a:rPr>
              <a:t>Πρώτα γράφουμε τον τόπο </a:t>
            </a:r>
          </a:p>
          <a:p>
            <a:pPr algn="ctr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tx1"/>
                </a:solidFill>
                <a:latin typeface="ChemyRetro" pitchFamily="50" charset="0"/>
              </a:rPr>
              <a:t>και την ημερομηνία</a:t>
            </a:r>
            <a:endParaRPr lang="el-GR" sz="5400" b="1" dirty="0">
              <a:latin typeface="ChemyRetro" pitchFamily="50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0" y="285728"/>
            <a:ext cx="1571604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1857356" y="0"/>
            <a:ext cx="1214446" cy="857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000364" y="0"/>
            <a:ext cx="2643206" cy="857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ute-bee-showing-insect-art-pixmac-clipart-50346373.jpg"/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7524469" y="4214818"/>
            <a:ext cx="1619531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72264" y="188640"/>
            <a:ext cx="2571736" cy="3454674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hemyRetro" pitchFamily="50" charset="0"/>
              </a:rPr>
              <a:t>Έπειτα συνεχίζουμε μιλώντας στο πρόσωπο που στείλαμε το γράμμα. Αυτό λέγεται </a:t>
            </a:r>
            <a:r>
              <a:rPr lang="el-GR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ChemyRetro" pitchFamily="50" charset="0"/>
              </a:rPr>
              <a:t>προσφώνηση</a:t>
            </a:r>
            <a:r>
              <a:rPr lang="el-GR" sz="2400" b="1" dirty="0" smtClean="0">
                <a:solidFill>
                  <a:schemeClr val="tx1"/>
                </a:solidFill>
                <a:latin typeface="ChemyRetro" pitchFamily="50" charset="0"/>
              </a:rPr>
              <a:t>.</a:t>
            </a:r>
            <a:endParaRPr lang="el-GR" sz="4800" b="1" dirty="0">
              <a:latin typeface="ChemyRetro" pitchFamily="50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0" y="785794"/>
            <a:ext cx="571472" cy="35719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571472" y="500042"/>
            <a:ext cx="3214710" cy="85723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33" y="-4014"/>
            <a:ext cx="5976664" cy="686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647"/>
            <a:ext cx="3705225" cy="3057525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251520" y="476672"/>
            <a:ext cx="2786082" cy="2357454"/>
          </a:xfrm>
          <a:prstGeom prst="wedgeRoundRectCallou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ChemyRetro" pitchFamily="50" charset="0"/>
              </a:rPr>
              <a:t>Τι έχουμε εδώ;</a:t>
            </a:r>
            <a:endParaRPr lang="el-GR" sz="4400" b="1" dirty="0"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9312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ute-bee-showing-insect-art-pixmac-clipart-50346373.jpg"/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7524469" y="4437112"/>
            <a:ext cx="1619531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72264" y="0"/>
            <a:ext cx="2571736" cy="4149080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latin typeface="ChemyRetro" pitchFamily="50" charset="0"/>
              </a:rPr>
              <a:t>Μετά γράφουμε τα νέα μας και </a:t>
            </a:r>
            <a:r>
              <a:rPr lang="el-GR" sz="2800" b="1" dirty="0" err="1" smtClean="0">
                <a:solidFill>
                  <a:schemeClr val="tx1"/>
                </a:solidFill>
                <a:latin typeface="ChemyRetro" pitchFamily="50" charset="0"/>
              </a:rPr>
              <a:t>ό,τι</a:t>
            </a:r>
            <a:r>
              <a:rPr lang="el-GR" sz="2800" b="1" dirty="0" smtClean="0">
                <a:solidFill>
                  <a:schemeClr val="tx1"/>
                </a:solidFill>
                <a:latin typeface="ChemyRetro" pitchFamily="50" charset="0"/>
              </a:rPr>
              <a:t> άλλο θέλουμε να πούμε ή να ρωτήσουμε.</a:t>
            </a:r>
            <a:endParaRPr lang="el-GR" sz="5400" b="1" dirty="0">
              <a:latin typeface="ChemyRetro" pitchFamily="50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0" y="2643182"/>
            <a:ext cx="571472" cy="35719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14282" y="1142984"/>
            <a:ext cx="6357982" cy="471490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ute-bee-showing-insect-art-pixmac-clipart-50346373.jpg"/>
          <p:cNvPicPr>
            <a:picLocks noGrp="1" noChangeAspect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>
          <a:xfrm>
            <a:off x="7524469" y="4214818"/>
            <a:ext cx="1619531" cy="216456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8898" t="27070"/>
          <a:stretch>
            <a:fillRect/>
          </a:stretch>
        </p:blipFill>
        <p:spPr bwMode="auto">
          <a:xfrm>
            <a:off x="0" y="0"/>
            <a:ext cx="73580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572264" y="116632"/>
            <a:ext cx="2571736" cy="3526682"/>
          </a:xfrm>
          <a:prstGeom prst="wedgeRoundRectCallout">
            <a:avLst>
              <a:gd name="adj1" fmla="val 8364"/>
              <a:gd name="adj2" fmla="val 63459"/>
              <a:gd name="adj3" fmla="val 16667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ChemyRetro" pitchFamily="50" charset="0"/>
              </a:rPr>
              <a:t>Τέλος , </a:t>
            </a:r>
          </a:p>
          <a:p>
            <a:pPr algn="ctr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/>
                </a:solidFill>
                <a:latin typeface="ChemyRetro" pitchFamily="50" charset="0"/>
              </a:rPr>
              <a:t>Χαιρετάμε αυτόν που στέλνουμε το γράμμα </a:t>
            </a:r>
          </a:p>
          <a:p>
            <a:pPr algn="ctr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/>
                </a:solidFill>
                <a:latin typeface="ChemyRetro" pitchFamily="50" charset="0"/>
              </a:rPr>
              <a:t>Και γράφουμε ποιοι είμαστε. </a:t>
            </a:r>
            <a:endParaRPr lang="el-GR" sz="4800" b="1" dirty="0">
              <a:latin typeface="ChemyRetro" pitchFamily="50" charset="0"/>
            </a:endParaRPr>
          </a:p>
        </p:txBody>
      </p:sp>
      <p:sp>
        <p:nvSpPr>
          <p:cNvPr id="7" name="6 - Δεξιό βέλος"/>
          <p:cNvSpPr/>
          <p:nvPr/>
        </p:nvSpPr>
        <p:spPr>
          <a:xfrm>
            <a:off x="1643042" y="6143644"/>
            <a:ext cx="571472" cy="35719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357422" y="5929330"/>
            <a:ext cx="278608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857488" y="6429396"/>
            <a:ext cx="2786082" cy="42860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8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785786" y="3143248"/>
            <a:ext cx="571472" cy="35719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3 - Θέση περιεχομένου" descr="cute-bee-showing-insect-art-pixmac-clipart-503463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 flipH="1">
            <a:off x="285720" y="1500174"/>
            <a:ext cx="1300372" cy="173799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14480" y="1412776"/>
            <a:ext cx="2714644" cy="1087530"/>
          </a:xfrm>
          <a:prstGeom prst="wedgeRoundRectCallout">
            <a:avLst>
              <a:gd name="adj1" fmla="val -53496"/>
              <a:gd name="adj2" fmla="val 25556"/>
              <a:gd name="adj3" fmla="val 16667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hemyRetro" pitchFamily="50" charset="0"/>
              </a:rPr>
              <a:t>Τι λείπει εδώ;</a:t>
            </a:r>
            <a:endParaRPr lang="el-GR" sz="32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1000100" y="3571876"/>
            <a:ext cx="571472" cy="357190"/>
          </a:xfrm>
          <a:prstGeom prst="rightArrow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3 - Θέση περιεχομένου" descr="cute-bee-showing-insect-art-pixmac-clipart-503463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 flipH="1">
            <a:off x="285720" y="1500174"/>
            <a:ext cx="1300372" cy="173799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14480" y="500042"/>
            <a:ext cx="3357586" cy="2000264"/>
          </a:xfrm>
          <a:prstGeom prst="wedgeRoundRectCallout">
            <a:avLst>
              <a:gd name="adj1" fmla="val -54771"/>
              <a:gd name="adj2" fmla="val 2803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hemyRetro" pitchFamily="50" charset="0"/>
              </a:rPr>
              <a:t>Τι θα συμπληρώσουμε εδώ;</a:t>
            </a:r>
            <a:endParaRPr lang="el-GR" sz="32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1000100" y="3929066"/>
            <a:ext cx="571472" cy="35719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3 - Θέση περιεχομένου" descr="cute-bee-showing-insect-art-pixmac-clipart-503463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 flipH="1">
            <a:off x="285720" y="1500174"/>
            <a:ext cx="1300372" cy="173799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14480" y="1643050"/>
            <a:ext cx="3357586" cy="857256"/>
          </a:xfrm>
          <a:prstGeom prst="wedgeRoundRectCallout">
            <a:avLst>
              <a:gd name="adj1" fmla="val -54771"/>
              <a:gd name="adj2" fmla="val 28039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hemyRetro" pitchFamily="50" charset="0"/>
              </a:rPr>
              <a:t>Κι εδώ;</a:t>
            </a:r>
            <a:endParaRPr lang="el-GR" sz="32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0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Δεξιό βέλος"/>
          <p:cNvSpPr/>
          <p:nvPr/>
        </p:nvSpPr>
        <p:spPr>
          <a:xfrm>
            <a:off x="2571736" y="6000768"/>
            <a:ext cx="571472" cy="357190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3 - Θέση περιεχομένου" descr="cute-bee-showing-insect-art-pixmac-clipart-503463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9"/>
          <a:stretch>
            <a:fillRect/>
          </a:stretch>
        </p:blipFill>
        <p:spPr>
          <a:xfrm flipH="1">
            <a:off x="285720" y="1500174"/>
            <a:ext cx="1300372" cy="1737996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14480" y="1643050"/>
            <a:ext cx="3357586" cy="857256"/>
          </a:xfrm>
          <a:prstGeom prst="wedgeRoundRectCallout">
            <a:avLst>
              <a:gd name="adj1" fmla="val -54771"/>
              <a:gd name="adj2" fmla="val 28039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ChemyRetro" pitchFamily="50" charset="0"/>
              </a:rPr>
              <a:t>Στο τέλος;</a:t>
            </a:r>
            <a:endParaRPr lang="el-GR" sz="32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5 - Θέση περιεχομένου" descr="κοριτσ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3644771"/>
            <a:ext cx="1584960" cy="2791691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619672" y="260648"/>
            <a:ext cx="5789296" cy="2520280"/>
          </a:xfrm>
          <a:prstGeom prst="wedgeRoundRectCallout">
            <a:avLst>
              <a:gd name="adj1" fmla="val -34507"/>
              <a:gd name="adj2" fmla="val 78197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b="1" dirty="0" smtClean="0">
                <a:solidFill>
                  <a:schemeClr val="tx1"/>
                </a:solidFill>
                <a:latin typeface="ChemyRetro" pitchFamily="50" charset="0"/>
              </a:rPr>
              <a:t>Τι είναι οι προτάσεις ;</a:t>
            </a:r>
            <a:endParaRPr lang="el-GR" sz="115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5 - Θέση περιεχομένου" descr="κοριτσι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9454" y="1000108"/>
            <a:ext cx="1584960" cy="2791691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85720" y="428604"/>
            <a:ext cx="5429256" cy="2714644"/>
          </a:xfrm>
          <a:prstGeom prst="wedgeRoundRectCallout">
            <a:avLst>
              <a:gd name="adj1" fmla="val 67612"/>
              <a:gd name="adj2" fmla="val 25123"/>
              <a:gd name="adj3" fmla="val 16667"/>
            </a:avLst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600" dirty="0" smtClean="0">
                <a:latin typeface="Aka-AcidGR-Chubby" pitchFamily="2" charset="-95"/>
                <a:ea typeface="Aka-AcidGR-Chubby" pitchFamily="2" charset="-95"/>
              </a:rPr>
              <a:t>Προτάσεις είναι λεξούλες στη σειρά που μας λένε ποιος κάνει κάτι.</a:t>
            </a:r>
            <a:endParaRPr lang="el-GR" sz="4400" b="1" spc="600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65831" y="4643446"/>
            <a:ext cx="8770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Απόστολος </a:t>
            </a:r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γράφει   </a:t>
            </a:r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ένα </a:t>
            </a:r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γράμμα</a:t>
            </a:r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233546" y="4028281"/>
            <a:ext cx="18197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lang="el-G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οιος;</a:t>
            </a:r>
            <a:endParaRPr lang="el-G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856370" y="4028281"/>
            <a:ext cx="17475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κάνει</a:t>
            </a:r>
            <a:endParaRPr lang="el-GR" sz="4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467190" y="4099719"/>
            <a:ext cx="7713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r>
              <a:rPr lang="el-GR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ka-AcidGR-DiaryGirl" pitchFamily="2" charset="-95"/>
                <a:ea typeface="Aka-AcidGR-DiaryGirl" pitchFamily="2" charset="-95"/>
              </a:rPr>
              <a:t>ι;</a:t>
            </a:r>
            <a:endParaRPr lang="el-GR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4 - Επεξήγηση με στρογγυλεμένο παραλληλόγραμμο"/>
          <p:cNvSpPr/>
          <p:nvPr/>
        </p:nvSpPr>
        <p:spPr>
          <a:xfrm>
            <a:off x="273888" y="37525"/>
            <a:ext cx="6170320" cy="3967539"/>
          </a:xfrm>
          <a:prstGeom prst="wedgeRoundRectCallout">
            <a:avLst>
              <a:gd name="adj1" fmla="val 61636"/>
              <a:gd name="adj2" fmla="val 88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spc="600" dirty="0" smtClean="0">
                <a:latin typeface="Aka-AcidGR-Chubby" pitchFamily="2" charset="-95"/>
                <a:ea typeface="Aka-AcidGR-Chubby" pitchFamily="2" charset="-95"/>
              </a:rPr>
              <a:t>Δεν ξεχνάμε ποτέ:</a:t>
            </a:r>
          </a:p>
          <a:p>
            <a:pPr algn="ctr"/>
            <a:r>
              <a:rPr lang="el-GR" sz="4400" b="1" spc="600" dirty="0" smtClean="0">
                <a:latin typeface="Aka-AcidGR-Chubby" pitchFamily="2" charset="-95"/>
                <a:ea typeface="Aka-AcidGR-Chubby" pitchFamily="2" charset="-95"/>
              </a:rPr>
              <a:t>Ξεκινώ με κεφαλαίο </a:t>
            </a:r>
          </a:p>
          <a:p>
            <a:pPr algn="ctr"/>
            <a:r>
              <a:rPr lang="el-GR" sz="4400" b="1" spc="600" dirty="0">
                <a:latin typeface="Aka-AcidGR-Chubby" pitchFamily="2" charset="-95"/>
                <a:ea typeface="Aka-AcidGR-Chubby" pitchFamily="2" charset="-95"/>
              </a:rPr>
              <a:t>κ</a:t>
            </a:r>
            <a:r>
              <a:rPr lang="el-GR" sz="4400" b="1" spc="600" dirty="0" smtClean="0">
                <a:latin typeface="Aka-AcidGR-Chubby" pitchFamily="2" charset="-95"/>
                <a:ea typeface="Aka-AcidGR-Chubby" pitchFamily="2" charset="-95"/>
              </a:rPr>
              <a:t>αι τελειώνω με τελεία. </a:t>
            </a:r>
          </a:p>
          <a:p>
            <a:pPr algn="ctr"/>
            <a:r>
              <a:rPr lang="el-GR" sz="4400" b="1" spc="600" dirty="0" smtClean="0">
                <a:latin typeface="Aka-AcidGR-Chubby" pitchFamily="2" charset="-95"/>
                <a:ea typeface="Aka-AcidGR-Chubby" pitchFamily="2" charset="-95"/>
              </a:rPr>
              <a:t>Δεν ξεχνώ </a:t>
            </a:r>
            <a:r>
              <a:rPr lang="el-GR" sz="4400" b="1" spc="600" dirty="0" smtClean="0">
                <a:latin typeface="Aka-AcidGR-Chubby" pitchFamily="2" charset="-95"/>
                <a:ea typeface="Aka-AcidGR-Chubby" pitchFamily="2" charset="-95"/>
              </a:rPr>
              <a:t>τόνους και κενά.</a:t>
            </a:r>
            <a:endParaRPr lang="el-GR" sz="4400" b="1" spc="600" dirty="0"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550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91531" y="5013176"/>
            <a:ext cx="8840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Οι   μαϊμούδες   παίζουν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DiaryGirl" pitchFamily="2" charset="-95"/>
                <a:ea typeface="Aka-AcidGR-DiaryGirl" pitchFamily="2" charset="-95"/>
              </a:rPr>
              <a:t>.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05239" cy="580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870699" y="4338970"/>
            <a:ext cx="70471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καμηλοπάρδαλη </a:t>
            </a:r>
            <a:endParaRPr lang="el-GR" sz="5400" b="1" cap="none" spc="0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τρώει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φύλλα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birds.jpg"/>
          <p:cNvPicPr>
            <a:picLocks noChangeAspect="1"/>
          </p:cNvPicPr>
          <p:nvPr/>
        </p:nvPicPr>
        <p:blipFill>
          <a:blip r:embed="rId3"/>
          <a:srcRect l="29167" r="43750" b="72917"/>
          <a:stretch>
            <a:fillRect/>
          </a:stretch>
        </p:blipFill>
        <p:spPr>
          <a:xfrm>
            <a:off x="6429388" y="4500570"/>
            <a:ext cx="1857388" cy="185736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786446" y="1857364"/>
            <a:ext cx="3357554" cy="2357454"/>
          </a:xfrm>
          <a:prstGeom prst="wedgeRoundRectCallou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Ποιος είναι ο τίτλος του κεφαλαίου; </a:t>
            </a:r>
            <a:endParaRPr lang="el-GR" sz="36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19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-107990" y="3945830"/>
            <a:ext cx="9504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ελέφαντας  πίνει  νερό</a:t>
            </a:r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 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72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_1_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214553"/>
            <a:ext cx="5929354" cy="4440121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Αν μας μείνει χρόνος, παρακολουθούμε ένα ακόμα βίντεο με τη ζωή στα πάρκα άγριων ζώων.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5" name="4 - Εικόνα" descr="lahore-wildlife-park_290799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420888"/>
            <a:ext cx="4968552" cy="370657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Ένα γράμμα για την Ιωάννα 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 rot="447559">
            <a:off x="1333723" y="4557147"/>
            <a:ext cx="6400800" cy="1752600"/>
          </a:xfrm>
        </p:spPr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Τετράδιο εργασιών</a:t>
            </a:r>
            <a:endParaRPr lang="el-GR" sz="14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291658_f26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01364">
            <a:off x="714348" y="285728"/>
            <a:ext cx="2476500" cy="2476500"/>
          </a:xfrm>
          <a:prstGeom prst="rect">
            <a:avLst/>
          </a:prstGeom>
        </p:spPr>
      </p:pic>
      <p:pic>
        <p:nvPicPr>
          <p:cNvPr id="5" name="4 - Εικόνα" descr="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44080">
            <a:off x="6303804" y="3337707"/>
            <a:ext cx="2015530" cy="2993212"/>
          </a:xfrm>
          <a:prstGeom prst="rect">
            <a:avLst/>
          </a:prstGeom>
        </p:spPr>
      </p:pic>
      <p:pic>
        <p:nvPicPr>
          <p:cNvPr id="6" name="5 - Εικόνα" descr="Question_Mar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1847807" cy="2492654"/>
          </a:xfrm>
          <a:prstGeom prst="rect">
            <a:avLst/>
          </a:prstGeom>
        </p:spPr>
      </p:pic>
      <p:pic>
        <p:nvPicPr>
          <p:cNvPr id="7" name="6 - Εικόνα" descr="QuestionMAR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28604"/>
            <a:ext cx="1926372" cy="19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47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7404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72274" y="0"/>
            <a:ext cx="2471726" cy="114300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hemyRetro" pitchFamily="50" charset="0"/>
              </a:rPr>
              <a:t>Διαβάζουμε </a:t>
            </a:r>
            <a:endParaRPr lang="el-GR" sz="2800" dirty="0"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272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8976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 descr="6 dolls.jpg"/>
          <p:cNvPicPr>
            <a:picLocks noChangeAspect="1"/>
          </p:cNvPicPr>
          <p:nvPr/>
        </p:nvPicPr>
        <p:blipFill>
          <a:blip r:embed="rId3"/>
          <a:srcRect r="63021" b="50000"/>
          <a:stretch>
            <a:fillRect/>
          </a:stretch>
        </p:blipFill>
        <p:spPr>
          <a:xfrm>
            <a:off x="714348" y="3929066"/>
            <a:ext cx="1857388" cy="2511404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928926" y="4000504"/>
            <a:ext cx="4643470" cy="1285884"/>
          </a:xfrm>
          <a:prstGeom prst="wedgeRoundRectCallout">
            <a:avLst>
              <a:gd name="adj1" fmla="val -62338"/>
              <a:gd name="adj2" fmla="val 36244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Τι παρατηρούμε;</a:t>
            </a:r>
            <a:endParaRPr lang="el-GR" sz="3600" b="1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862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rog34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2124075" cy="2152650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571868" y="500042"/>
            <a:ext cx="5072098" cy="2928958"/>
          </a:xfrm>
          <a:prstGeom prst="wedgeRoundRectCallout">
            <a:avLst>
              <a:gd name="adj1" fmla="val -62991"/>
              <a:gd name="adj2" fmla="val -14347"/>
              <a:gd name="adj3" fmla="val 16667"/>
            </a:avLst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</a:rPr>
              <a:t>Όταν το που και πως ρωτάνε 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</a:rPr>
              <a:t>με τόνο πάντα θέλουν να ‘ναι!</a:t>
            </a:r>
            <a:endParaRPr lang="el-GR" sz="44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5 - Ορθογώνιο"/>
          <p:cNvSpPr/>
          <p:nvPr/>
        </p:nvSpPr>
        <p:spPr>
          <a:xfrm rot="20830926">
            <a:off x="310376" y="5099585"/>
            <a:ext cx="40699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Πού πας;</a:t>
            </a:r>
            <a:endParaRPr lang="el-GR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 rot="790546">
            <a:off x="4010217" y="4276053"/>
            <a:ext cx="50636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Πώς περνάς;</a:t>
            </a:r>
            <a:endParaRPr lang="el-GR" sz="7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70166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  <a:ea typeface="Aka-AcidGR-DiaryGirl" pitchFamily="2" charset="-95"/>
              </a:rPr>
              <a:t>Βάζουμε πού ή που.</a:t>
            </a:r>
            <a:endParaRPr lang="el-GR" dirty="0">
              <a:latin typeface="ChemyRetro" pitchFamily="50" charset="0"/>
              <a:ea typeface="Aka-AcidGR-DiaryGirl" pitchFamily="2" charset="-95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340768"/>
            <a:ext cx="8879095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000" dirty="0" smtClean="0">
                <a:latin typeface="Aka-AcidGR-DiaryGirl" pitchFamily="2" charset="-95"/>
                <a:ea typeface="Aka-AcidGR-DiaryGirl" pitchFamily="2" charset="-95"/>
              </a:rPr>
              <a:t>Που πας; 		Που είσαι;</a:t>
            </a:r>
          </a:p>
          <a:p>
            <a:pPr>
              <a:buNone/>
            </a:pPr>
            <a:endParaRPr lang="el-GR" sz="40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4000" dirty="0" smtClean="0">
                <a:latin typeface="Aka-AcidGR-DiaryGirl" pitchFamily="2" charset="-95"/>
                <a:ea typeface="Aka-AcidGR-DiaryGirl" pitchFamily="2" charset="-95"/>
              </a:rPr>
              <a:t>Το μολύβι που μου πήρε η μαμά.</a:t>
            </a:r>
          </a:p>
          <a:p>
            <a:pPr>
              <a:buNone/>
            </a:pPr>
            <a:endParaRPr lang="el-GR" sz="40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4000" dirty="0" smtClean="0">
                <a:latin typeface="Aka-AcidGR-DiaryGirl" pitchFamily="2" charset="-95"/>
                <a:ea typeface="Aka-AcidGR-DiaryGirl" pitchFamily="2" charset="-95"/>
              </a:rPr>
              <a:t>Είδα τον παππού που έφευγε.</a:t>
            </a:r>
          </a:p>
          <a:p>
            <a:pPr>
              <a:buNone/>
            </a:pPr>
            <a:endParaRPr lang="el-GR" sz="4000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sz="4000" dirty="0" smtClean="0">
                <a:latin typeface="Aka-AcidGR-DiaryGirl" pitchFamily="2" charset="-95"/>
                <a:ea typeface="Aka-AcidGR-DiaryGirl" pitchFamily="2" charset="-95"/>
              </a:rPr>
              <a:t>Που είναι τα κλειδιά μου;</a:t>
            </a:r>
            <a:endParaRPr lang="el-GR" sz="40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Εικόνα" descr="6 doll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480" r="63541"/>
          <a:stretch>
            <a:fillRect/>
          </a:stretch>
        </p:blipFill>
        <p:spPr>
          <a:xfrm>
            <a:off x="7380312" y="4185435"/>
            <a:ext cx="1855941" cy="2571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29526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</a:rPr>
              <a:t>Βάζουμε πώς ή πως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Νομίζω πως έχασα το μολύβι μου.</a:t>
            </a:r>
          </a:p>
          <a:p>
            <a:pPr>
              <a:buNone/>
            </a:pPr>
            <a:endParaRPr lang="el-GR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Πως σε λένε;</a:t>
            </a:r>
          </a:p>
          <a:p>
            <a:pPr>
              <a:buNone/>
            </a:pPr>
            <a:endParaRPr lang="el-GR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Πως θα πάτε Θεσσαλονίκη;</a:t>
            </a:r>
          </a:p>
          <a:p>
            <a:pPr>
              <a:buNone/>
            </a:pPr>
            <a:endParaRPr lang="el-GR" dirty="0" smtClean="0">
              <a:latin typeface="Aka-AcidGR-DiaryGirl" pitchFamily="2" charset="-95"/>
              <a:ea typeface="Aka-AcidGR-DiaryGirl" pitchFamily="2" charset="-95"/>
            </a:endParaRPr>
          </a:p>
          <a:p>
            <a:pPr>
              <a:buNone/>
            </a:pP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Είπε πως θα πάμε με λεωφορείο.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" name="4 - Εικόνα" descr="agentbuff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428868"/>
            <a:ext cx="1319210" cy="229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8113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42852"/>
            <a:ext cx="911885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584800" y="1071546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Πώς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227874" y="1576976"/>
            <a:ext cx="151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πω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737200" y="2148480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Πώς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37200" y="3148612"/>
            <a:ext cx="1558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Πώς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214678" y="2577108"/>
            <a:ext cx="151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πω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414484" y="3720116"/>
            <a:ext cx="151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πω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ς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96655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birds.jpg"/>
          <p:cNvPicPr>
            <a:picLocks noChangeAspect="1"/>
          </p:cNvPicPr>
          <p:nvPr/>
        </p:nvPicPr>
        <p:blipFill>
          <a:blip r:embed="rId3"/>
          <a:srcRect l="29167" r="43750" b="72917"/>
          <a:stretch>
            <a:fillRect/>
          </a:stretch>
        </p:blipFill>
        <p:spPr>
          <a:xfrm>
            <a:off x="6429388" y="4500570"/>
            <a:ext cx="1857388" cy="185736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29256" y="357166"/>
            <a:ext cx="3571900" cy="3857652"/>
          </a:xfrm>
          <a:prstGeom prst="wedgeRoundRectCallout">
            <a:avLst/>
          </a:prstGeom>
          <a:ln w="76200">
            <a:solidFill>
              <a:srgbClr val="FF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l-GR" sz="3600" b="1" spc="300" dirty="0" smtClean="0"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Τι μορφή έχει το κείμενο μας;</a:t>
            </a:r>
          </a:p>
          <a:p>
            <a:pPr algn="ctr">
              <a:buFont typeface="Arial" pitchFamily="34" charset="0"/>
              <a:buChar char="•"/>
            </a:pPr>
            <a:r>
              <a:rPr lang="el-GR" sz="3600" b="1" spc="300" dirty="0" smtClean="0"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  Από πού το καταλάβατε;</a:t>
            </a:r>
          </a:p>
          <a:p>
            <a:pPr algn="ctr">
              <a:buFont typeface="Arial" pitchFamily="34" charset="0"/>
              <a:buChar char="•"/>
            </a:pPr>
            <a:r>
              <a:rPr lang="el-GR" sz="3600" b="1" spc="300" dirty="0" smtClean="0"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 Μοιάζει με τα άλλα κείμενα που κάναμε;</a:t>
            </a:r>
            <a:endParaRPr lang="el-GR" sz="3600" b="1" spc="300" dirty="0"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789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4220688" y="357166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που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14348" y="857232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ού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72066" y="1714488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που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149382" y="3286124"/>
            <a:ext cx="1494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που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85786" y="2214554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ού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85786" y="4220182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ού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80132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2451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286116" y="179129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060244" y="2791422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631352" y="372011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703186" y="372011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631880" y="4648810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143240" y="142873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839386" y="2362794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053832" y="3362926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428860" y="4291620"/>
            <a:ext cx="375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;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34512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497" y="1643050"/>
            <a:ext cx="914949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2500298" y="3214686"/>
            <a:ext cx="3278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ού  πας ;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071538" y="3960690"/>
            <a:ext cx="56501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Πάω  στο  λιοντάρι</a:t>
            </a:r>
          </a:p>
          <a:p>
            <a:pPr algn="ctr"/>
            <a:r>
              <a:rPr lang="el-GR" sz="5400" b="1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</a:t>
            </a:r>
            <a:r>
              <a:rPr lang="el-GR" sz="54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ου με περιμένει . </a:t>
            </a:r>
            <a:endParaRPr lang="el-GR" sz="54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340641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8" y="188640"/>
            <a:ext cx="89074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agentbuff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56" y="2312172"/>
            <a:ext cx="2086788" cy="362865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143240" y="1556792"/>
            <a:ext cx="5461208" cy="4015348"/>
          </a:xfrm>
          <a:prstGeom prst="wedgeRoundRectCallout">
            <a:avLst>
              <a:gd name="adj1" fmla="val -58726"/>
              <a:gd name="adj2" fmla="val -9939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Εμείς θα γράψουμε ένα γράμμα στους μαθητές μερικών πολύ μακρινών νησιών της Ελλάδας.  Θα στείλουμε το γράμμα μας στη Ρόδο και στην Κάλυμνο!</a:t>
            </a:r>
            <a:endParaRPr lang="el-G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9378247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123728" y="260648"/>
            <a:ext cx="45576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115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mance Fatal Goth" pitchFamily="82" charset="0"/>
              </a:rPr>
              <a:t>ροδοσ</a:t>
            </a:r>
            <a:endParaRPr lang="el-GR" sz="11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mance Fatal Goth" pitchFamily="8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96944" cy="6820464"/>
          </a:xfrm>
          <a:prstGeom prst="rect">
            <a:avLst/>
          </a:prstGeom>
        </p:spPr>
      </p:pic>
      <p:sp>
        <p:nvSpPr>
          <p:cNvPr id="4" name="Βέλος προς τα κάτω 3"/>
          <p:cNvSpPr/>
          <p:nvPr/>
        </p:nvSpPr>
        <p:spPr>
          <a:xfrm rot="18975734">
            <a:off x="5241510" y="13850"/>
            <a:ext cx="432048" cy="7526230"/>
          </a:xfrm>
          <a:prstGeom prst="down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1" y="3123"/>
            <a:ext cx="8251633" cy="684281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7330" cy="604867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" y="-227211"/>
            <a:ext cx="9144000" cy="70476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" y="3123"/>
            <a:ext cx="9144404" cy="6842818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0" y="-227212"/>
            <a:ext cx="9160590" cy="687044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1" y="0"/>
            <a:ext cx="9183817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3277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99598" y="260648"/>
            <a:ext cx="64059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115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mance Fatal Goth" pitchFamily="82" charset="0"/>
              </a:rPr>
              <a:t>καλυμνοσ</a:t>
            </a:r>
            <a:endParaRPr lang="el-GR" sz="11500" b="1" cap="all" spc="0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mance Fatal Goth" pitchFamily="8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496944" cy="6820464"/>
          </a:xfrm>
          <a:prstGeom prst="rect">
            <a:avLst/>
          </a:prstGeom>
        </p:spPr>
      </p:pic>
      <p:sp>
        <p:nvSpPr>
          <p:cNvPr id="4" name="Βέλος προς τα κάτω 3"/>
          <p:cNvSpPr/>
          <p:nvPr/>
        </p:nvSpPr>
        <p:spPr>
          <a:xfrm rot="18975734">
            <a:off x="4819187" y="183357"/>
            <a:ext cx="432048" cy="6304510"/>
          </a:xfrm>
          <a:prstGeom prst="downArrow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648"/>
            <a:ext cx="8884933" cy="57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383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ir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69400" t="70131" r="2110" b="4301"/>
          <a:stretch>
            <a:fillRect/>
          </a:stretch>
        </p:blipFill>
        <p:spPr>
          <a:xfrm>
            <a:off x="5429224" y="3524227"/>
            <a:ext cx="3714776" cy="33337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Ορθογώνιο"/>
          <p:cNvSpPr/>
          <p:nvPr/>
        </p:nvSpPr>
        <p:spPr>
          <a:xfrm>
            <a:off x="5214942" y="3214686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928662" y="357166"/>
            <a:ext cx="8072494" cy="2643206"/>
          </a:xfrm>
          <a:prstGeom prst="wedgeRoundRectCallout">
            <a:avLst>
              <a:gd name="adj1" fmla="val 21514"/>
              <a:gd name="adj2" fmla="val 64629"/>
              <a:gd name="adj3" fmla="val 1666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solidFill>
                  <a:schemeClr val="tx1"/>
                </a:solidFill>
                <a:latin typeface="ChemyRetro" pitchFamily="50" charset="0"/>
              </a:rPr>
              <a:t>Εσείς έχετε στείλει ποτέ γράμμα; Σε ποιον;</a:t>
            </a:r>
            <a:endParaRPr lang="el-GR" sz="54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ir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951" t="47484" r="41558" b="27921"/>
          <a:stretch>
            <a:fillRect/>
          </a:stretch>
        </p:blipFill>
        <p:spPr>
          <a:xfrm flipH="1">
            <a:off x="2500298" y="3786190"/>
            <a:ext cx="3143224" cy="2713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Ορθογώνιο"/>
          <p:cNvSpPr/>
          <p:nvPr/>
        </p:nvSpPr>
        <p:spPr>
          <a:xfrm>
            <a:off x="2643174" y="3500438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928662" y="357166"/>
            <a:ext cx="8072494" cy="2643206"/>
          </a:xfrm>
          <a:prstGeom prst="wedgeRoundRectCallout">
            <a:avLst>
              <a:gd name="adj1" fmla="val -13959"/>
              <a:gd name="adj2" fmla="val 73169"/>
              <a:gd name="adj3" fmla="val 16667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b="1" dirty="0" smtClean="0">
                <a:solidFill>
                  <a:schemeClr val="tx1"/>
                </a:solidFill>
                <a:latin typeface="ChemyRetro" pitchFamily="50" charset="0"/>
              </a:rPr>
              <a:t>Εσείς έχετε πάρει ποτέ γράμμα; Από ποιον;</a:t>
            </a:r>
            <a:endParaRPr lang="el-GR" sz="48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bir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58441" t="50000" r="11607" b="29545"/>
          <a:stretch>
            <a:fillRect/>
          </a:stretch>
        </p:blipFill>
        <p:spPr>
          <a:xfrm>
            <a:off x="4214810" y="3786190"/>
            <a:ext cx="2928958" cy="2000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- Ορθογώνιο"/>
          <p:cNvSpPr/>
          <p:nvPr/>
        </p:nvSpPr>
        <p:spPr>
          <a:xfrm>
            <a:off x="2643174" y="3500438"/>
            <a:ext cx="92869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928662" y="357166"/>
            <a:ext cx="8072494" cy="2643206"/>
          </a:xfrm>
          <a:prstGeom prst="wedgeRoundRectCallout">
            <a:avLst>
              <a:gd name="adj1" fmla="val -13339"/>
              <a:gd name="adj2" fmla="val 77402"/>
              <a:gd name="adj3" fmla="val 16667"/>
            </a:avLst>
          </a:prstGeom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latin typeface="ChemyRetro" pitchFamily="50" charset="0"/>
              </a:rPr>
              <a:t>Τι νομίζετε πως έχει γράψει στο γράμμα του ο θείος Παύλος; </a:t>
            </a:r>
            <a:endParaRPr lang="el-GR" sz="44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birds.jpg"/>
          <p:cNvPicPr>
            <a:picLocks noChangeAspect="1"/>
          </p:cNvPicPr>
          <p:nvPr/>
        </p:nvPicPr>
        <p:blipFill>
          <a:blip r:embed="rId3"/>
          <a:srcRect l="29167" r="43750" b="72917"/>
          <a:stretch>
            <a:fillRect/>
          </a:stretch>
        </p:blipFill>
        <p:spPr>
          <a:xfrm>
            <a:off x="6429388" y="4500570"/>
            <a:ext cx="1857388" cy="185736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29256" y="357166"/>
            <a:ext cx="3571900" cy="3857652"/>
          </a:xfrm>
          <a:prstGeom prst="wedgeRoundRectCallou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  <a:latin typeface="ChemyRetro" pitchFamily="50" charset="0"/>
              </a:rPr>
              <a:t>Διαβάζει σιωπηλά ο καθένας το γράμμα του θείου Παύλου. </a:t>
            </a:r>
            <a:endParaRPr lang="el-GR" sz="36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νφ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7070"/>
          <a:stretch>
            <a:fillRect/>
          </a:stretch>
        </p:blipFill>
        <p:spPr bwMode="auto">
          <a:xfrm>
            <a:off x="-1" y="0"/>
            <a:ext cx="80282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bird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7" r="43750" b="72917"/>
          <a:stretch>
            <a:fillRect/>
          </a:stretch>
        </p:blipFill>
        <p:spPr>
          <a:xfrm>
            <a:off x="7572396" y="2071678"/>
            <a:ext cx="1071538" cy="107152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020272" y="0"/>
            <a:ext cx="2123728" cy="1714488"/>
          </a:xfrm>
          <a:prstGeom prst="wedgeRoundRectCallout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ChemyRetro" pitchFamily="50" charset="0"/>
              </a:rPr>
              <a:t>Ακούμε προσεκτικά τι λέει το γράμμα</a:t>
            </a:r>
            <a:r>
              <a:rPr lang="el-GR" sz="1600" b="1" dirty="0" smtClean="0">
                <a:solidFill>
                  <a:schemeClr val="tx1"/>
                </a:solidFill>
                <a:latin typeface="ChemyRetro" pitchFamily="50" charset="0"/>
              </a:rPr>
              <a:t>.</a:t>
            </a:r>
            <a:endParaRPr lang="el-GR" sz="4400" b="1" dirty="0">
              <a:latin typeface="ChemyRetro" pitchFamily="50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478</Words>
  <Application>Microsoft Office PowerPoint</Application>
  <PresentationFormat>Προβολή στην οθόνη (4:3)</PresentationFormat>
  <Paragraphs>114</Paragraphs>
  <Slides>45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45</vt:i4>
      </vt:variant>
    </vt:vector>
  </HeadingPairs>
  <TitlesOfParts>
    <vt:vector size="46" baseType="lpstr">
      <vt:lpstr>Θέμα του Office</vt:lpstr>
      <vt:lpstr>Ένα γράμμα για την Ιωάννα</vt:lpstr>
      <vt:lpstr>Παρουσίαση του PowerPoint</vt:lpstr>
      <vt:lpstr>νφ</vt:lpstr>
      <vt:lpstr>νφ</vt:lpstr>
      <vt:lpstr>Παρουσίαση του PowerPoint</vt:lpstr>
      <vt:lpstr>Παρουσίαση του PowerPoint</vt:lpstr>
      <vt:lpstr>Παρουσίαση του PowerPoint</vt:lpstr>
      <vt:lpstr>νφ</vt:lpstr>
      <vt:lpstr>νφ</vt:lpstr>
      <vt:lpstr>νφ</vt:lpstr>
      <vt:lpstr>νφ</vt:lpstr>
      <vt:lpstr>νφ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 μας μείνει χρόνος, παρακολουθούμε ένα ακόμα βίντεο με τη ζωή στα πάρκα άγριων ζώων. </vt:lpstr>
      <vt:lpstr>Ένα γράμμα για την Ιωάννα </vt:lpstr>
      <vt:lpstr>Διαβάζουμε </vt:lpstr>
      <vt:lpstr>Παρουσίαση του PowerPoint</vt:lpstr>
      <vt:lpstr>Παρουσίαση του PowerPoint</vt:lpstr>
      <vt:lpstr>Βάζουμε πού ή που.</vt:lpstr>
      <vt:lpstr>Βάζουμε πώς ή πως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Ένα γράμμα για την Ιωάννα</dc:title>
  <dc:creator>Ιωαννα</dc:creator>
  <cp:lastModifiedBy>Ιωάννα</cp:lastModifiedBy>
  <cp:revision>24</cp:revision>
  <dcterms:created xsi:type="dcterms:W3CDTF">2013-03-24T19:53:31Z</dcterms:created>
  <dcterms:modified xsi:type="dcterms:W3CDTF">2016-03-14T09:11:35Z</dcterms:modified>
</cp:coreProperties>
</file>