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5" r:id="rId22"/>
    <p:sldId id="274" r:id="rId23"/>
    <p:sldId id="27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99CC"/>
    <a:srgbClr val="FFFF99"/>
    <a:srgbClr val="00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AF9E-92B2-4E72-B5C8-CD4B656E8B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F81DF-C1C6-4302-AE93-B815DD892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426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81DF-C1C6-4302-AE93-B815DD892B4D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9AD49-27D6-49F4-8A2A-94F663F356C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95E2-C6B1-4F77-86B5-ADC79107566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571480"/>
            <a:ext cx="2643174" cy="350046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Από πού αγόρασε τον Πινόκιο; Κυκλώνουμε την απάντηση.</a:t>
            </a:r>
            <a:endParaRPr lang="el-G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857488" y="3929066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571480"/>
            <a:ext cx="2643174" cy="3500462"/>
          </a:xfrm>
          <a:prstGeom prst="wedgeRoundRectCallou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Από πού αγόρασε το τύμπανο; Κυκλώνουμε την απάντηση.</a:t>
            </a:r>
            <a:endParaRPr lang="el-G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786050" y="6143644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Ας βρούμε αυτές τις περιοχές στο χάρτη.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/>
          <a:stretch/>
        </p:blipFill>
        <p:spPr>
          <a:xfrm>
            <a:off x="0" y="1594925"/>
            <a:ext cx="9086490" cy="4642387"/>
          </a:xfrm>
        </p:spPr>
      </p:pic>
    </p:spTree>
    <p:extLst>
      <p:ext uri="{BB962C8B-B14F-4D97-AF65-F5344CB8AC3E}">
        <p14:creationId xmlns:p14="http://schemas.microsoft.com/office/powerpoint/2010/main" val="3766800691"/>
      </p:ext>
    </p:extLst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571480"/>
            <a:ext cx="2643174" cy="3500462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χρώμα έχει το πακέτο με τον Πινόκιο; Κυκλώνουμε την απάντηση.</a:t>
            </a:r>
            <a:endParaRPr lang="el-G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785786" y="3143248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214290"/>
            <a:ext cx="2643174" cy="3857652"/>
          </a:xfrm>
          <a:prstGeom prst="wedgeRoundRectCallou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Γιατί αγόρασε το τύμπανο ο θείος Παύλος; Κυκλώνουμε την απάντηση.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643306" y="6143644"/>
            <a:ext cx="257176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 cstate="print"/>
          <a:srcRect l="56875" t="53125" r="1875" b="7499"/>
          <a:stretch>
            <a:fillRect/>
          </a:stretch>
        </p:blipFill>
        <p:spPr>
          <a:xfrm>
            <a:off x="6929454" y="4929198"/>
            <a:ext cx="1347117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868144" y="44624"/>
            <a:ext cx="3275856" cy="400052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Aka-AcidGR5yearsold" pitchFamily="2" charset="-95"/>
                <a:ea typeface="Aka-AcidGR5yearsold" pitchFamily="2" charset="-95"/>
              </a:rPr>
              <a:t>Χωριζόμαστε σε 3 ομάδες και διαβάζουμε ως </a:t>
            </a:r>
            <a:r>
              <a:rPr lang="el-GR" sz="3600" b="1" dirty="0" smtClean="0">
                <a:solidFill>
                  <a:srgbClr val="0070C0"/>
                </a:solidFill>
                <a:latin typeface="Aka-AcidGR5yearsold" pitchFamily="2" charset="-95"/>
                <a:ea typeface="Aka-AcidGR5yearsold" pitchFamily="2" charset="-95"/>
              </a:rPr>
              <a:t>Ιωάννα</a:t>
            </a:r>
            <a:r>
              <a:rPr lang="el-GR" sz="3600" b="1" dirty="0" smtClean="0">
                <a:solidFill>
                  <a:schemeClr val="tx1"/>
                </a:solidFill>
                <a:latin typeface="Aka-AcidGR5yearsold" pitchFamily="2" charset="-95"/>
                <a:ea typeface="Aka-AcidGR5yearsold" pitchFamily="2" charset="-95"/>
              </a:rPr>
              <a:t> , </a:t>
            </a:r>
            <a:r>
              <a:rPr lang="el-GR" sz="3600" b="1" dirty="0" smtClean="0">
                <a:solidFill>
                  <a:srgbClr val="00B050"/>
                </a:solidFill>
                <a:latin typeface="Aka-AcidGR5yearsold" pitchFamily="2" charset="-95"/>
                <a:ea typeface="Aka-AcidGR5yearsold" pitchFamily="2" charset="-95"/>
              </a:rPr>
              <a:t>θείος Παύλος </a:t>
            </a:r>
            <a:r>
              <a:rPr lang="el-GR" sz="3600" b="1" dirty="0" smtClean="0">
                <a:solidFill>
                  <a:schemeClr val="tx1"/>
                </a:solidFill>
                <a:latin typeface="Aka-AcidGR5yearsold" pitchFamily="2" charset="-95"/>
                <a:ea typeface="Aka-AcidGR5yearsold" pitchFamily="2" charset="-95"/>
              </a:rPr>
              <a:t>, </a:t>
            </a:r>
            <a:r>
              <a:rPr lang="el-GR" sz="3600" b="1" dirty="0" smtClean="0">
                <a:solidFill>
                  <a:srgbClr val="7030A0"/>
                </a:solidFill>
                <a:latin typeface="Aka-AcidGR5yearsold" pitchFamily="2" charset="-95"/>
                <a:ea typeface="Aka-AcidGR5yearsold" pitchFamily="2" charset="-95"/>
              </a:rPr>
              <a:t>αφηγητής</a:t>
            </a:r>
            <a:r>
              <a:rPr lang="el-GR" sz="3600" b="1" dirty="0" smtClean="0">
                <a:solidFill>
                  <a:schemeClr val="tx1"/>
                </a:solidFill>
                <a:latin typeface="Aka-AcidGR5yearsold" pitchFamily="2" charset="-95"/>
                <a:ea typeface="Aka-AcidGR5yearsold" pitchFamily="2" charset="-95"/>
              </a:rPr>
              <a:t>.</a:t>
            </a:r>
            <a:endParaRPr lang="el-GR" sz="3600" b="1" dirty="0">
              <a:solidFill>
                <a:schemeClr val="tx1"/>
              </a:solidFill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2428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 cstate="print"/>
          <a:srcRect l="56875" t="53125" r="1875" b="7499"/>
          <a:stretch>
            <a:fillRect/>
          </a:stretch>
        </p:blipFill>
        <p:spPr>
          <a:xfrm>
            <a:off x="571472" y="3857628"/>
            <a:ext cx="1347117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000364" y="4000504"/>
            <a:ext cx="5429288" cy="1928826"/>
          </a:xfrm>
          <a:prstGeom prst="wedgeRoundRectCallout">
            <a:avLst>
              <a:gd name="adj1" fmla="val -67380"/>
              <a:gd name="adj2" fmla="val -29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Πόσα   </a:t>
            </a:r>
            <a:r>
              <a:rPr lang="el-G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η</a:t>
            </a:r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  χρησιμοποίησε ο </a:t>
            </a:r>
            <a:r>
              <a:rPr lang="el-G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Μολύβιος</a:t>
            </a:r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; Είναι όλα ίδια;</a:t>
            </a:r>
            <a:endParaRPr lang="el-G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4499992" y="4413363"/>
            <a:ext cx="576064" cy="5998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2428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 cstate="print"/>
          <a:srcRect l="56875" t="53125" r="1875" b="7499"/>
          <a:stretch>
            <a:fillRect/>
          </a:stretch>
        </p:blipFill>
        <p:spPr>
          <a:xfrm>
            <a:off x="571472" y="3857628"/>
            <a:ext cx="1347117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000364" y="4000504"/>
            <a:ext cx="5429288" cy="1928826"/>
          </a:xfrm>
          <a:prstGeom prst="wedgeRoundRectCallout">
            <a:avLst>
              <a:gd name="adj1" fmla="val -67380"/>
              <a:gd name="adj2" fmla="val -29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Γιατί οι έντονες μαύρες λέξεις δεν έχουν τόνο; </a:t>
            </a:r>
            <a:endParaRPr lang="el-G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frog3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214686"/>
            <a:ext cx="2124075" cy="215265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857356" y="642918"/>
            <a:ext cx="6786610" cy="2143140"/>
          </a:xfrm>
          <a:prstGeom prst="wedgeRoundRectCallout">
            <a:avLst>
              <a:gd name="adj1" fmla="val -49109"/>
              <a:gd name="adj2" fmla="val 81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Το  η που είναι άρθρο θηλυκό πάντα θέλει να ‘ ναι μοναχό.</a:t>
            </a:r>
          </a:p>
          <a:p>
            <a:pPr algn="ctr"/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131840" y="3662442"/>
            <a:ext cx="15295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1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7 - Εικόνα" descr="orange-green-sock-md.png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7572396" y="2571744"/>
            <a:ext cx="1048137" cy="1886646"/>
          </a:xfrm>
          <a:prstGeom prst="rect">
            <a:avLst/>
          </a:prstGeom>
        </p:spPr>
      </p:pic>
      <p:pic>
        <p:nvPicPr>
          <p:cNvPr id="9" name="8 - Εικόνα" descr="rubber-duck-clip-art_4294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3248"/>
            <a:ext cx="2237754" cy="1483495"/>
          </a:xfrm>
          <a:prstGeom prst="rect">
            <a:avLst/>
          </a:prstGeom>
        </p:spPr>
      </p:pic>
      <p:pic>
        <p:nvPicPr>
          <p:cNvPr id="10" name="9 - Εικόνα" descr="tomato_whole_red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714884"/>
            <a:ext cx="1841142" cy="194305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frog3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928934"/>
            <a:ext cx="2124075" cy="215265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857356" y="428604"/>
            <a:ext cx="6786610" cy="1928826"/>
          </a:xfrm>
          <a:prstGeom prst="wedgeRoundRectCallout">
            <a:avLst>
              <a:gd name="adj1" fmla="val -49109"/>
              <a:gd name="adj2" fmla="val 81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Το  ή  που θέλει να διαλέγει τον τόνο πάντα επιλέγει.</a:t>
            </a:r>
          </a:p>
          <a:p>
            <a:pPr algn="ctr"/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192604" y="3214686"/>
            <a:ext cx="15295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</a:t>
            </a:r>
          </a:p>
        </p:txBody>
      </p:sp>
      <p:pic>
        <p:nvPicPr>
          <p:cNvPr id="11" name="10 - Εικόνα" descr="tomato_whole_red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00504"/>
            <a:ext cx="1677522" cy="1770374"/>
          </a:xfrm>
          <a:prstGeom prst="rect">
            <a:avLst/>
          </a:prstGeom>
        </p:spPr>
      </p:pic>
      <p:pic>
        <p:nvPicPr>
          <p:cNvPr id="12" name="11 - Εικόνα" descr="carro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364331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/>
          <a:srcRect r="63542" b="61458"/>
          <a:stretch>
            <a:fillRect/>
          </a:stretch>
        </p:blipFill>
        <p:spPr>
          <a:xfrm>
            <a:off x="6643694" y="4214818"/>
            <a:ext cx="2500306" cy="26431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1714488"/>
            <a:ext cx="2428860" cy="21431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Aka-AcidGR5yearsold" pitchFamily="2" charset="-95"/>
                <a:ea typeface="Aka-AcidGR5yearsold" pitchFamily="2" charset="-95"/>
              </a:rPr>
              <a:t>Ποιος είναι ο τίτλος του κεφαλαίου;</a:t>
            </a:r>
            <a:endParaRPr lang="el-GR" sz="3200" b="1" dirty="0"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Chubby" pitchFamily="2" charset="-95"/>
                <a:ea typeface="Aka-AcidGR-Chubby" pitchFamily="2" charset="-95"/>
              </a:rPr>
              <a:t>Βάζω </a:t>
            </a:r>
            <a:r>
              <a:rPr lang="el-GR" sz="6000" b="1" dirty="0" smtClean="0">
                <a:latin typeface="Aka-AcidGR-Chubby" pitchFamily="2" charset="-95"/>
                <a:ea typeface="Aka-AcidGR-Chubby" pitchFamily="2" charset="-95"/>
              </a:rPr>
              <a:t>η</a:t>
            </a:r>
            <a:r>
              <a:rPr lang="el-GR" sz="6000" dirty="0" smtClean="0">
                <a:latin typeface="Aka-AcidGR-Chubby" pitchFamily="2" charset="-95"/>
                <a:ea typeface="Aka-AcidGR-Chubby" pitchFamily="2" charset="-95"/>
              </a:rPr>
              <a:t> </a:t>
            </a:r>
            <a:r>
              <a:rPr lang="el-GR" dirty="0" smtClean="0">
                <a:latin typeface="Aka-AcidGR-Chubby" pitchFamily="2" charset="-95"/>
                <a:ea typeface="Aka-AcidGR-Chubby" pitchFamily="2" charset="-95"/>
              </a:rPr>
              <a:t>  ή    </a:t>
            </a:r>
            <a:r>
              <a:rPr lang="el-GR" sz="6000" b="1" dirty="0" err="1" smtClean="0">
                <a:latin typeface="Aka-AcidGR-Chubby" pitchFamily="2" charset="-95"/>
                <a:ea typeface="Aka-AcidGR-Chubby" pitchFamily="2" charset="-95"/>
              </a:rPr>
              <a:t>ή</a:t>
            </a:r>
            <a:r>
              <a:rPr lang="el-GR" dirty="0" smtClean="0">
                <a:latin typeface="Aka-AcidGR-Chubby" pitchFamily="2" charset="-95"/>
                <a:ea typeface="Aka-AcidGR-Chubby" pitchFamily="2" charset="-95"/>
              </a:rPr>
              <a:t> </a:t>
            </a:r>
            <a:endParaRPr lang="el-GR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Στην αυλή ___ κότα τρώει χόρτα.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Θέλεις μπανάνα ___ μήλο;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Ζωγραφίστε με </a:t>
            </a:r>
            <a:r>
              <a:rPr lang="el-GR" dirty="0" err="1" smtClean="0">
                <a:latin typeface="Aka-AcidGR-DiaryGirl" pitchFamily="2" charset="-95"/>
                <a:ea typeface="Aka-AcidGR-DiaryGirl" pitchFamily="2" charset="-95"/>
              </a:rPr>
              <a:t>ξυλομπογιές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___ μαρκαδόρους.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Ο Νάσος και ___ Δήμητρα παίζουν φιδάκι.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Θέλεις παγωτό ___ γλειφιτζούρι;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Προτιμάς τα σταυρόλεξα ___ τα </a:t>
            </a:r>
            <a:r>
              <a:rPr lang="el-GR" dirty="0" err="1" smtClean="0">
                <a:latin typeface="Aka-AcidGR-DiaryGirl" pitchFamily="2" charset="-95"/>
                <a:ea typeface="Aka-AcidGR-DiaryGirl" pitchFamily="2" charset="-95"/>
              </a:rPr>
              <a:t>κρυπτόλεξα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Τι σου αρέσει πιο πολύ; Το κόκκινο ___ το πράσινο;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Busy_chick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86644" y="1214422"/>
            <a:ext cx="1071570" cy="119681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571604" y="1928802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14612" y="2000240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12700" y="2425479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70022" y="2425479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29322" y="2425479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241856" y="2425479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57224" y="2854107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312634" y="292554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669956" y="292554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670352" y="292554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571604" y="3425611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214678" y="3425611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670220" y="3425611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527476" y="3425611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955312" y="3925677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4670088" y="3854239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5929322" y="399711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785786" y="435430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4170022" y="435430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6357950" y="4354305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1724004" y="4854371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6884666" y="4997247"/>
            <a:ext cx="3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΄</a:t>
            </a:r>
            <a:endParaRPr lang="el-GR" sz="36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7582"/>
            <a:ext cx="8229600" cy="1143000"/>
          </a:xfrm>
        </p:spPr>
        <p:txBody>
          <a:bodyPr/>
          <a:lstStyle/>
          <a:p>
            <a:endParaRPr lang="el-GR" sz="40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80936"/>
            <a:ext cx="909570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470382" y="2939002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061382" y="4010572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47134" y="5153580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90076" y="2939002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847200" y="5179839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520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79512" y="3357562"/>
            <a:ext cx="85049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Ποιος να πάρει το καπέλο;</a:t>
            </a:r>
          </a:p>
          <a:p>
            <a:pPr algn="ctr"/>
            <a:r>
              <a:rPr lang="el-GR" sz="5400" b="1" cap="none" spc="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Ο ποντικός ή η κότα;</a:t>
            </a:r>
            <a:endParaRPr lang="el-GR" sz="5400" b="1" cap="none" spc="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/>
          <a:srcRect r="63542" b="61458"/>
          <a:stretch>
            <a:fillRect/>
          </a:stretch>
        </p:blipFill>
        <p:spPr>
          <a:xfrm>
            <a:off x="6643694" y="4214818"/>
            <a:ext cx="2500306" cy="26431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500042"/>
            <a:ext cx="2428860" cy="3571900"/>
          </a:xfrm>
          <a:prstGeom prst="wedgeRoundRect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Aka-AcidGR5yearsold" pitchFamily="2" charset="-95"/>
                <a:ea typeface="Aka-AcidGR5yearsold" pitchFamily="2" charset="-95"/>
              </a:rPr>
              <a:t>Τι βλέπουμε στην εικόνα; Τι νομίζετε ότι έχει συμβεί;</a:t>
            </a:r>
            <a:endParaRPr lang="el-GR" sz="3200" b="1" dirty="0">
              <a:solidFill>
                <a:srgbClr val="FFFF00"/>
              </a:solidFill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/>
          <a:srcRect l="3750" t="38750" r="65000"/>
          <a:stretch>
            <a:fillRect/>
          </a:stretch>
        </p:blipFill>
        <p:spPr>
          <a:xfrm>
            <a:off x="7715272" y="4214818"/>
            <a:ext cx="1214446" cy="23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29388" y="500042"/>
            <a:ext cx="2714612" cy="3571900"/>
          </a:xfrm>
          <a:prstGeom prst="wedgeRoundRectCallout">
            <a:avLst>
              <a:gd name="adj1" fmla="val -3732"/>
              <a:gd name="adj2" fmla="val 61318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μορφή έχει το κείμενο; Είναι γράμμα; Από πού το καταλάβατε;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/>
          <a:srcRect l="3750" t="38750" r="65000"/>
          <a:stretch>
            <a:fillRect/>
          </a:stretch>
        </p:blipFill>
        <p:spPr>
          <a:xfrm>
            <a:off x="7715272" y="4214818"/>
            <a:ext cx="1214446" cy="23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2357430"/>
            <a:ext cx="2428860" cy="1714512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Ακούμε προσεκτικά το κείμενο.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3"/>
          <a:srcRect l="3750" t="38750" r="65000"/>
          <a:stretch>
            <a:fillRect/>
          </a:stretch>
        </p:blipFill>
        <p:spPr>
          <a:xfrm>
            <a:off x="7715272" y="4214818"/>
            <a:ext cx="1214446" cy="23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2214554"/>
            <a:ext cx="2428860" cy="1857388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έχει συμβεί τελικά;.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571480"/>
            <a:ext cx="2428860" cy="350046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Τώρα ο καθένας σιωπηλά το κείμενο διαβάζει ακόμη μια φορά.</a:t>
            </a:r>
            <a:endParaRPr lang="el-G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571480"/>
            <a:ext cx="2428860" cy="3500462"/>
          </a:xfrm>
          <a:prstGeom prst="wedgeRoundRectCallou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ρωτάει κάθε φορά ο θείος Παύλος την Ιωάννα;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00892" cy="6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5061249-set-of-funny-vector-fruits-cartoon-clip-art.jpg"/>
          <p:cNvPicPr>
            <a:picLocks noChangeAspect="1"/>
          </p:cNvPicPr>
          <p:nvPr/>
        </p:nvPicPr>
        <p:blipFill>
          <a:blip r:embed="rId4"/>
          <a:srcRect l="61875" t="3125" b="58750"/>
          <a:stretch>
            <a:fillRect/>
          </a:stretch>
        </p:blipFill>
        <p:spPr>
          <a:xfrm>
            <a:off x="6929454" y="4572008"/>
            <a:ext cx="1857368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364088" y="404664"/>
            <a:ext cx="3779912" cy="3500462"/>
          </a:xfrm>
          <a:prstGeom prst="wedgeRoundRectCallout">
            <a:avLst>
              <a:gd name="adj1" fmla="val 13621"/>
              <a:gd name="adj2" fmla="val 61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Από πού αγόρασε το μεγάλο καπέλο; Κυκλώνουμε την απάντηση.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785918" y="5072074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287</Words>
  <Application>Microsoft Office PowerPoint</Application>
  <PresentationFormat>Προβολή στην οθόνη (4:3)</PresentationFormat>
  <Paragraphs>65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βρούμε αυτές τις περιοχές στο χάρτη.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Βάζω η   ή    ή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Δώρα για την Ιωάννα</dc:title>
  <dc:creator>Ιωαννα</dc:creator>
  <cp:lastModifiedBy>Ιωάννα</cp:lastModifiedBy>
  <cp:revision>15</cp:revision>
  <dcterms:created xsi:type="dcterms:W3CDTF">2013-03-27T15:42:38Z</dcterms:created>
  <dcterms:modified xsi:type="dcterms:W3CDTF">2016-03-17T18:57:25Z</dcterms:modified>
</cp:coreProperties>
</file>