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1AF2-282A-4E5A-88F9-6CEAABBC6B41}" type="datetimeFigureOut">
              <a:rPr lang="el-GR" smtClean="0"/>
              <a:t>30/3/2015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F2B46-868C-4590-B2D4-FC220336D40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IMG_5097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dirty="0" smtClean="0">
                <a:latin typeface="ChemyRetro" pitchFamily="50" charset="0"/>
              </a:rPr>
              <a:t>Το πετροκάραβο</a:t>
            </a:r>
            <a:endParaRPr lang="el-GR" sz="6000" dirty="0"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στρογγυλεμένο παραλληλόγραμμο"/>
          <p:cNvSpPr/>
          <p:nvPr/>
        </p:nvSpPr>
        <p:spPr>
          <a:xfrm>
            <a:off x="3563888" y="1481602"/>
            <a:ext cx="4643470" cy="1857388"/>
          </a:xfrm>
          <a:prstGeom prst="wedgeRoundRectCallout">
            <a:avLst>
              <a:gd name="adj1" fmla="val -73644"/>
              <a:gd name="adj2" fmla="val 18702"/>
              <a:gd name="adj3" fmla="val 16667"/>
            </a:avLst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Αναποδογυρίζουμε τα βιβλία μας. 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5" name="4 - Εικόνα" descr="pirate-k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69683"/>
            <a:ext cx="1571636" cy="3065249"/>
          </a:xfrm>
          <a:prstGeom prst="rect">
            <a:avLst/>
          </a:prstGeom>
          <a:ln w="76200"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563888" y="1369683"/>
            <a:ext cx="4643470" cy="2081226"/>
          </a:xfrm>
          <a:prstGeom prst="wedgeRoundRectCallout">
            <a:avLst>
              <a:gd name="adj1" fmla="val -73644"/>
              <a:gd name="adj2" fmla="val 18702"/>
              <a:gd name="adj3" fmla="val 1666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Ποιος είπε την ιστορία στα παιδιά;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3563888" y="1364482"/>
            <a:ext cx="4643470" cy="2214578"/>
          </a:xfrm>
          <a:prstGeom prst="wedgeRoundRectCallout">
            <a:avLst>
              <a:gd name="adj1" fmla="val -73644"/>
              <a:gd name="adj2" fmla="val 18702"/>
              <a:gd name="adj3" fmla="val 16667"/>
            </a:avLst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Ποιος είπε την ιστορία στο θείο Παύλο;</a:t>
            </a:r>
            <a:endParaRPr lang="el-GR" sz="48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Θυμόμαστε από το κείμενο.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00" y="1857340"/>
            <a:ext cx="9125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357166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 smtClean="0">
                <a:latin typeface="Aka-AcidGR-GhostStory" pitchFamily="2" charset="0"/>
                <a:ea typeface="Aka-AcidGR-GhostStory" pitchFamily="2" charset="0"/>
              </a:rPr>
              <a:t>Γράψε για το καράβι που θα ήθελες να έχεις. </a:t>
            </a:r>
          </a:p>
          <a:p>
            <a:pPr algn="ctr"/>
            <a:r>
              <a:rPr lang="el-GR" sz="4800" b="1" dirty="0" smtClean="0">
                <a:latin typeface="Aka-AcidGR-GhostStory" pitchFamily="2" charset="0"/>
                <a:ea typeface="Aka-AcidGR-GhostStory" pitchFamily="2" charset="0"/>
              </a:rPr>
              <a:t>Μπορείς να χρησιμοποιήσεις τις λέξεις :</a:t>
            </a:r>
          </a:p>
          <a:p>
            <a:pPr algn="ctr"/>
            <a:endParaRPr lang="el-GR" sz="4800" b="1" dirty="0" smtClean="0">
              <a:latin typeface="Aka-AcidGR-GhostStory" pitchFamily="2" charset="0"/>
              <a:ea typeface="Aka-AcidGR-GhostStory" pitchFamily="2" charset="0"/>
            </a:endParaRPr>
          </a:p>
          <a:p>
            <a:pPr algn="ctr"/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φουγάρο , πανιά , άγκυρα , πλώρη, ωκεανός, κύμα</a:t>
            </a:r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6 - Εικόνα" descr="schoon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072074"/>
            <a:ext cx="1666875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Πώς είναι το καράβι σου; </a:t>
            </a:r>
          </a:p>
          <a:p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  <a:p>
            <a:pPr algn="ctr">
              <a:buNone/>
            </a:pPr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Μεγάλο , μικρό , ξύλινο, σιδερένιο ,με πανιά , με μηχανή και φουγάρα , με άγκυρα ;</a:t>
            </a:r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20-pi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929198"/>
            <a:ext cx="2214578" cy="1727371"/>
          </a:xfrm>
          <a:prstGeom prst="rect">
            <a:avLst/>
          </a:prstGeom>
        </p:spPr>
      </p:pic>
      <p:pic>
        <p:nvPicPr>
          <p:cNvPr id="5" name="4 - Εικόνα" descr="small%20pirate%20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409" y="1052736"/>
            <a:ext cx="1331990" cy="99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483245"/>
          </a:xfrm>
        </p:spPr>
        <p:txBody>
          <a:bodyPr>
            <a:normAutofit/>
          </a:bodyPr>
          <a:lstStyle/>
          <a:p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Πού θα ταξίδευες με αυτό το καράβι;</a:t>
            </a:r>
          </a:p>
          <a:p>
            <a:endParaRPr lang="el-GR" sz="4400" b="1" dirty="0">
              <a:latin typeface="Aka-AcidGR-DiaryGirl" pitchFamily="2" charset="-95"/>
              <a:ea typeface="Aka-AcidGR-DiaryGirl" pitchFamily="2" charset="-95"/>
            </a:endParaRPr>
          </a:p>
          <a:p>
            <a:pPr algn="ctr">
              <a:buNone/>
            </a:pPr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  σε ωκεανούς , σε θάλασσες , στην Αμερική , στην Αφρική , σε όλο τον κόσμο;</a:t>
            </a:r>
            <a:endParaRPr lang="el-GR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tmap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2214546" cy="190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school-boy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357562"/>
            <a:ext cx="2943202" cy="307745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2910" y="4000504"/>
            <a:ext cx="4357718" cy="1643074"/>
          </a:xfrm>
          <a:prstGeom prst="wedgeRoundRectCallout">
            <a:avLst>
              <a:gd name="adj1" fmla="val 58904"/>
              <a:gd name="adj2" fmla="val 8561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ChemyRetro" pitchFamily="50" charset="0"/>
              </a:rPr>
              <a:t>Κάτι περίεργο συμβαίνει εδώ…</a:t>
            </a:r>
            <a:endParaRPr lang="el-GR" sz="3600" b="1" dirty="0">
              <a:ln>
                <a:solidFill>
                  <a:sysClr val="windowText" lastClr="000000"/>
                </a:solidFill>
              </a:ln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nimated_gif_bees_5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1071546"/>
            <a:ext cx="2562225" cy="2381250"/>
          </a:xfrm>
        </p:spPr>
      </p:pic>
      <p:pic>
        <p:nvPicPr>
          <p:cNvPr id="5" name="4 - Εικόνα" descr="Geschliffener_Smarag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14752"/>
            <a:ext cx="1714512" cy="2503867"/>
          </a:xfrm>
          <a:prstGeom prst="rect">
            <a:avLst/>
          </a:prstGeom>
        </p:spPr>
      </p:pic>
      <p:pic>
        <p:nvPicPr>
          <p:cNvPr id="6" name="5 - Εικόνα" descr="imagesCAH1Y4H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00174"/>
            <a:ext cx="2028825" cy="2257425"/>
          </a:xfrm>
          <a:prstGeom prst="rect">
            <a:avLst/>
          </a:prstGeom>
        </p:spPr>
      </p:pic>
      <p:pic>
        <p:nvPicPr>
          <p:cNvPr id="7" name="6 - Εικόνα" descr="to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5" y="3857628"/>
            <a:ext cx="1826174" cy="1785950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-46852" y="634672"/>
            <a:ext cx="4976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σγουρομάλλα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9422" y="5643578"/>
            <a:ext cx="3571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σμαράγδι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085632" y="571480"/>
            <a:ext cx="28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σμήνος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073313" y="5572140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σβούρα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2643174" y="1357298"/>
            <a:ext cx="4572032" cy="28575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Ποιο γράμμα ακούς στην αρχή;</a:t>
            </a:r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3" name="12 - Εικόνα" descr="easter-pictures-clip-art-free_13640196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643446"/>
            <a:ext cx="1928806" cy="1928806"/>
          </a:xfrm>
          <a:prstGeom prst="rect">
            <a:avLst/>
          </a:prstGeom>
        </p:spPr>
      </p:pic>
      <p:sp>
        <p:nvSpPr>
          <p:cNvPr id="14" name="13 - Επεξήγηση με στρογγυλεμένο παραλληλόγραμμο"/>
          <p:cNvSpPr/>
          <p:nvPr/>
        </p:nvSpPr>
        <p:spPr>
          <a:xfrm>
            <a:off x="2643174" y="1357298"/>
            <a:ext cx="4572032" cy="2857520"/>
          </a:xfrm>
          <a:prstGeom prst="wedgeRoundRectCallou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Aka-AcidGR-DiaryGirl" pitchFamily="2" charset="-95"/>
                <a:ea typeface="Aka-AcidGR-DiaryGirl" pitchFamily="2" charset="-95"/>
              </a:rPr>
              <a:t>Ποιο γράμμα βλέπεις γραμμένο;</a:t>
            </a:r>
            <a:endParaRPr lang="el-GR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aster-duck130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564904"/>
            <a:ext cx="2571744" cy="2571744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3528" y="2158588"/>
            <a:ext cx="5616624" cy="3384376"/>
          </a:xfrm>
          <a:prstGeom prst="wedgeRoundRectCallout">
            <a:avLst>
              <a:gd name="adj1" fmla="val 64500"/>
              <a:gd name="adj2" fmla="val 9861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Το γράμμα ζ  δεν κάνει ποτέ παρέα με άλλα σύμφωνα (</a:t>
            </a:r>
            <a:r>
              <a:rPr lang="el-GR" sz="4000" b="1" dirty="0" err="1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γραμματάκια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 χωρίς φωνή). </a:t>
            </a:r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1819092"/>
            <a:ext cx="5616624" cy="3723872"/>
          </a:xfrm>
          <a:prstGeom prst="wedgeRoundRectCallout">
            <a:avLst>
              <a:gd name="adj1" fmla="val 64762"/>
              <a:gd name="adj2" fmla="val 13018"/>
              <a:gd name="adj3" fmla="val 16667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  <a:ea typeface="Aka-AcidGR-DiaryGirl" pitchFamily="2" charset="-95"/>
              </a:rPr>
              <a:t>Αν μετά το ζ ακούω κι άλλο σύμφωνο είναι το σ μεταμφιεσμένο!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0831" y="785794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ζυμάρι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710521" y="857232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αμαζόνα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8183" y="4929198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μεζές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124897" y="4786322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χαρίζω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7 - Εικόνα" descr="easter-duck13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643182"/>
            <a:ext cx="1785950" cy="1785950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0" y="1916832"/>
            <a:ext cx="5572132" cy="2583738"/>
          </a:xfrm>
          <a:prstGeom prst="wedgeRoundRectCallout">
            <a:avLst>
              <a:gd name="adj1" fmla="val 64500"/>
              <a:gd name="adj2" fmla="val 9861"/>
              <a:gd name="adj3" fmla="val 16667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Όπως βλέπετε , το</a:t>
            </a:r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ζ </a:t>
            </a:r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είναι πάντα δίπλα σε φωνήεντα (φωνούλες ).</a:t>
            </a:r>
            <a:endParaRPr lang="el-GR" sz="40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5215" y="404664"/>
            <a:ext cx="3156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λίπα</a:t>
            </a:r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706609" y="376788"/>
            <a:ext cx="33297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γουρός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24723" y="4929198"/>
            <a:ext cx="25506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βός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91985" y="4857760"/>
            <a:ext cx="3934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σκέπα</a:t>
            </a:r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7 - Εικόνα" descr="easter-duck13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4482" y="2630606"/>
            <a:ext cx="1785950" cy="1785950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0" y="1512660"/>
            <a:ext cx="6300192" cy="3273662"/>
          </a:xfrm>
          <a:prstGeom prst="wedgeRoundRectCallout">
            <a:avLst>
              <a:gd name="adj1" fmla="val 64500"/>
              <a:gd name="adj2" fmla="val 9861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Αν ακούω ζ μα έχει δίπλα κι άλλο σύμφωνο , θα ξέρω πως το σ φούσκωσε , φούσκωσε και έβγαλε χοντρή φωνή σαν το ζ.</a:t>
            </a:r>
            <a:endParaRPr lang="el-GR" sz="3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opetrokara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520" y="0"/>
            <a:ext cx="8013480" cy="4714908"/>
          </a:xfrm>
        </p:spPr>
      </p:pic>
      <p:pic>
        <p:nvPicPr>
          <p:cNvPr id="5" name="4 - Εικόνα" descr="011-pirate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81996">
            <a:off x="500034" y="4929198"/>
            <a:ext cx="1667202" cy="166720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14678" y="4641819"/>
            <a:ext cx="5101738" cy="1644701"/>
          </a:xfrm>
          <a:prstGeom prst="wedgeRoundRectCallout">
            <a:avLst>
              <a:gd name="adj1" fmla="val -74837"/>
              <a:gd name="adj2" fmla="val 11715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atin typeface="Aka-AcidGR-GhostStory" pitchFamily="2" charset="0"/>
                <a:ea typeface="Aka-AcidGR-GhostStory" pitchFamily="2" charset="0"/>
              </a:rPr>
              <a:t>Τι βλέπουμε στην εικόνα;</a:t>
            </a:r>
            <a:endParaRPr lang="el-GR" sz="5400" b="1" dirty="0">
              <a:latin typeface="Aka-AcidGR-GhostStory" pitchFamily="2" charset="0"/>
              <a:ea typeface="Aka-AcidGR-GhostSto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09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easter-duck13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4214818"/>
            <a:ext cx="2000264" cy="200026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286116" y="3140968"/>
            <a:ext cx="5715040" cy="3168352"/>
          </a:xfrm>
          <a:prstGeom prst="wedgeRoundRectCallout">
            <a:avLst>
              <a:gd name="adj1" fmla="val -77153"/>
              <a:gd name="adj2" fmla="val 8306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Στο 2</a:t>
            </a:r>
            <a:r>
              <a:rPr lang="el-GR" sz="3600" b="1" baseline="30000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ο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 κομμάτι του κειμένου , στη 2</a:t>
            </a:r>
            <a:r>
              <a:rPr lang="el-GR" sz="3600" b="1" baseline="30000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η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 παράγραφο δηλαδή, βρες 7 λέξεις όπου το 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 ακούγεται σαν </a:t>
            </a:r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ζ.</a:t>
            </a:r>
            <a:endParaRPr lang="el-GR" sz="3600" b="1" dirty="0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286248" y="214290"/>
            <a:ext cx="1714512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0" y="1071546"/>
            <a:ext cx="1714512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14612" y="1071546"/>
            <a:ext cx="2643206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143372" y="1500174"/>
            <a:ext cx="2143140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215074" y="1500174"/>
            <a:ext cx="1857388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4357686" y="1928802"/>
            <a:ext cx="1357322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429388" y="2000240"/>
            <a:ext cx="2571768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53632" y="9286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53500" y="143410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735268" y="143410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754650" y="1385870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763232" y="1862728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225070" y="235743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450176" y="235743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40006" y="3791554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378078" y="429162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96310" y="5220314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1468106" y="5648942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121312" y="5648942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307036" y="5643578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7621906" y="5643578"/>
            <a:ext cx="50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3636"/>
          <a:stretch>
            <a:fillRect/>
          </a:stretch>
        </p:blipFill>
        <p:spPr bwMode="auto">
          <a:xfrm>
            <a:off x="0" y="1714488"/>
            <a:ext cx="91673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14302" y="3286124"/>
            <a:ext cx="85106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6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Γυρίζω , γυρίζω, </a:t>
            </a:r>
          </a:p>
          <a:p>
            <a:pPr algn="ctr"/>
            <a:r>
              <a:rPr lang="el-GR" sz="6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τον κόσμο </a:t>
            </a:r>
            <a:r>
              <a:rPr lang="el-GR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τριγυρίζω.</a:t>
            </a:r>
            <a:r>
              <a:rPr lang="el-GR" sz="6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60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011-pirate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8811" flipH="1">
            <a:off x="7338811" y="4544019"/>
            <a:ext cx="1630181" cy="163018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286512" y="1928802"/>
            <a:ext cx="2643206" cy="1571636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Διαβάζουμε σιωπηλά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011-pirate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8811" flipH="1">
            <a:off x="7338811" y="4544019"/>
            <a:ext cx="1630181" cy="1630181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286512" y="1928802"/>
            <a:ext cx="2643206" cy="1571636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atin typeface="Aka-AcidGR-Chubby" pitchFamily="2" charset="-95"/>
                <a:ea typeface="Aka-AcidGR-Chubby" pitchFamily="2" charset="-95"/>
              </a:rPr>
              <a:t>Ακούμε προσεκτικά.</a:t>
            </a:r>
            <a:endParaRPr lang="el-GR" sz="4800" b="1" dirty="0"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868144" y="1357298"/>
            <a:ext cx="3061574" cy="2143140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έλεγε η ιστορία του θείου Παύλου;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14884"/>
            <a:ext cx="976930" cy="1905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24128" y="692696"/>
            <a:ext cx="3205590" cy="2807742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Πού εκτυλίσσεται η ιστορία; Βρες και κύκλωσε.</a:t>
            </a:r>
            <a:endParaRPr lang="el-GR" sz="48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14884"/>
            <a:ext cx="976930" cy="1905361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2000232" y="928670"/>
            <a:ext cx="1357322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43570" y="714356"/>
            <a:ext cx="3286148" cy="2786082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χρώμα ήταν η σημαία του πλοίου; Βρες και κύκλωσε.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14884"/>
            <a:ext cx="976930" cy="1905361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5643570" y="3786190"/>
            <a:ext cx="107157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932040" y="428604"/>
            <a:ext cx="3997678" cy="2640356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έκαναν στα σπίτια τους οι κάτοικοι; Βρες και υπογράμμισε.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14884"/>
            <a:ext cx="976930" cy="1905361"/>
          </a:xfrm>
          <a:prstGeom prst="rect">
            <a:avLst/>
          </a:prstGeom>
        </p:spPr>
      </p:pic>
      <p:cxnSp>
        <p:nvCxnSpPr>
          <p:cNvPr id="10" name="9 - Ευθεία γραμμή σύνδεσης"/>
          <p:cNvCxnSpPr/>
          <p:nvPr/>
        </p:nvCxnSpPr>
        <p:spPr>
          <a:xfrm>
            <a:off x="4714876" y="4786322"/>
            <a:ext cx="11430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428596" y="5072074"/>
            <a:ext cx="207170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67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857752" y="428604"/>
            <a:ext cx="4071966" cy="2712364"/>
          </a:xfrm>
          <a:prstGeom prst="wedgeRoundRectCallout">
            <a:avLst>
              <a:gd name="adj1" fmla="val 5125"/>
              <a:gd name="adj2" fmla="val 109378"/>
              <a:gd name="adj3" fmla="val 16667"/>
            </a:avLst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Τι μαλλιά είχε η </a:t>
            </a:r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Σμαρώ</a:t>
            </a:r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latin typeface="Aka-AcidGR-Chubby" pitchFamily="2" charset="-95"/>
                <a:ea typeface="Aka-AcidGR-Chubby" pitchFamily="2" charset="-95"/>
              </a:rPr>
              <a:t>; Βρες και υπογράμμισε.</a:t>
            </a:r>
            <a:endParaRPr lang="el-GR" sz="4800" b="1" dirty="0">
              <a:ln>
                <a:solidFill>
                  <a:sysClr val="windowText" lastClr="000000"/>
                </a:solidFill>
              </a:ln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7" name="6 - Εικόνα" descr="pirate-k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714884"/>
            <a:ext cx="976930" cy="1905361"/>
          </a:xfrm>
          <a:prstGeom prst="rect">
            <a:avLst/>
          </a:prstGeom>
        </p:spPr>
      </p:pic>
      <p:cxnSp>
        <p:nvCxnSpPr>
          <p:cNvPr id="10" name="9 - Ευθεία γραμμή σύνδεσης"/>
          <p:cNvCxnSpPr/>
          <p:nvPr/>
        </p:nvCxnSpPr>
        <p:spPr>
          <a:xfrm>
            <a:off x="4857752" y="5072074"/>
            <a:ext cx="17145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304</Words>
  <Application>Microsoft Office PowerPoint</Application>
  <PresentationFormat>Προβολή στην οθόνη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Το πετροκάραβο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Θυμόμαστε από το κείμενο.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πετροκάραβο</dc:title>
  <dc:creator>Ιωαννα</dc:creator>
  <cp:lastModifiedBy>Ιωάννα</cp:lastModifiedBy>
  <cp:revision>14</cp:revision>
  <dcterms:created xsi:type="dcterms:W3CDTF">2013-04-04T16:28:26Z</dcterms:created>
  <dcterms:modified xsi:type="dcterms:W3CDTF">2015-03-30T19:05:31Z</dcterms:modified>
</cp:coreProperties>
</file>