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0" r:id="rId23"/>
    <p:sldId id="281" r:id="rId24"/>
    <p:sldId id="282" r:id="rId25"/>
    <p:sldId id="283" r:id="rId26"/>
    <p:sldId id="284" r:id="rId27"/>
    <p:sldId id="276" r:id="rId28"/>
    <p:sldId id="277" r:id="rId29"/>
    <p:sldId id="278" r:id="rId30"/>
    <p:sldId id="279" r:id="rId31"/>
    <p:sldId id="28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33"/>
    <a:srgbClr val="0033CC"/>
    <a:srgbClr val="FFFF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C883-EDB2-4BE6-9925-D13804C1ABFF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9704-7BDA-4EA0-BA14-6C7386444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1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9704-7BDA-4EA0-BA14-6C7386444538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9704-7BDA-4EA0-BA14-6C7386444538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6821-E20C-48CF-8BB6-5C41E5A95F1D}" type="datetimeFigureOut">
              <a:rPr lang="el-GR" smtClean="0"/>
              <a:t>22/5/2016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el-GR" dirty="0" smtClean="0">
                <a:latin typeface="ChemyRetro" pitchFamily="50" charset="0"/>
              </a:rPr>
              <a:t>Θα γράψουμε το δικό μας βιβλίο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6711" y="64886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500034" y="5357826"/>
            <a:ext cx="550072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214290"/>
            <a:ext cx="5429288" cy="585791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solidFill>
            <a:srgbClr val="33CC3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Για ποιο γεγονός θα γράψει ο Δαμιανός; Βρίσκω και υπογραμμίζω.</a:t>
            </a:r>
            <a:endParaRPr lang="el-GR" sz="6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7" name="6 - Θέση περιεχομένου" descr="Kids_2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85720" y="2214554"/>
            <a:ext cx="2286016" cy="33718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8986645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642910" y="785794"/>
            <a:ext cx="80724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214282" y="1214422"/>
            <a:ext cx="428628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little%20guysclr4(1).png"/>
          <p:cNvPicPr>
            <a:picLocks noChangeAspect="1"/>
          </p:cNvPicPr>
          <p:nvPr/>
        </p:nvPicPr>
        <p:blipFill>
          <a:blip r:embed="rId3"/>
          <a:srcRect t="13667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643050"/>
            <a:ext cx="5429288" cy="442915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Τι δήλωσε ο Πέτρος; Βρίσκω και υπογραμμίζω.</a:t>
            </a:r>
            <a:endParaRPr lang="el-GR" sz="6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7" name="6 - Θέση περιεχομένου" descr="Kids_2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85720" y="2214554"/>
            <a:ext cx="2286016" cy="33718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8986645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714348" y="4000504"/>
            <a:ext cx="80724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0" y="4429132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little%20guysclr4(1).png"/>
          <p:cNvPicPr>
            <a:picLocks noChangeAspect="1"/>
          </p:cNvPicPr>
          <p:nvPr/>
        </p:nvPicPr>
        <p:blipFill>
          <a:blip r:embed="rId3"/>
          <a:srcRect t="13667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643050"/>
            <a:ext cx="5429288" cy="442915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solidFill>
            <a:srgbClr val="0033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latin typeface="Aka-AcidGR-Collage" pitchFamily="2" charset="-95"/>
                <a:ea typeface="Aka-AcidGR-Collage" pitchFamily="2" charset="-95"/>
              </a:rPr>
              <a:t>Ποιο πρόβλημα εντόπισε ο Κωνσταντίνος; Βρίσκω και υπογραμμίζω.</a:t>
            </a:r>
            <a:endParaRPr lang="el-GR" sz="5400" b="1" dirty="0">
              <a:ln>
                <a:solidFill>
                  <a:schemeClr val="tx1"/>
                </a:solidFill>
              </a:ln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Kids_1.png"/>
          <p:cNvPicPr>
            <a:picLocks noChangeAspect="1"/>
          </p:cNvPicPr>
          <p:nvPr/>
        </p:nvPicPr>
        <p:blipFill>
          <a:blip r:embed="rId3">
            <a:lum bright="-10000"/>
          </a:blip>
          <a:srcRect b="11719"/>
          <a:stretch>
            <a:fillRect/>
          </a:stretch>
        </p:blipFill>
        <p:spPr>
          <a:xfrm rot="10800000">
            <a:off x="571472" y="2143116"/>
            <a:ext cx="1917826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642910" y="1000108"/>
            <a:ext cx="72152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scl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608188"/>
            <a:ext cx="4143404" cy="224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714356"/>
            <a:ext cx="5429288" cy="5357850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solidFill>
            <a:srgbClr val="FF00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Ποιες εργασίες πρέπει να γίνουν σύμφωνα με το δάσκαλο για να γίνει το βιβλίο; Βρίσκω και κυκλώνω.</a:t>
            </a:r>
            <a:endParaRPr lang="el-GR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Kids_1.png"/>
          <p:cNvPicPr>
            <a:picLocks noChangeAspect="1"/>
          </p:cNvPicPr>
          <p:nvPr/>
        </p:nvPicPr>
        <p:blipFill>
          <a:blip r:embed="rId3">
            <a:lum bright="-10000"/>
          </a:blip>
          <a:srcRect b="11719"/>
          <a:stretch>
            <a:fillRect/>
          </a:stretch>
        </p:blipFill>
        <p:spPr>
          <a:xfrm rot="10800000">
            <a:off x="571472" y="2143116"/>
            <a:ext cx="1917826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scl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608188"/>
            <a:ext cx="4143404" cy="224981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1428736"/>
            <a:ext cx="9144000" cy="2428892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Κουμπί ενέργειας: Εμπρός ή Επόμενο 1">
            <a:hlinkClick r:id="rId4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Θα θέλατε να κάνουμε κι εμείς το ίδιο;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4" name="3 - Εικόνα" descr="kids_and_pencil_stick_figure_clipart_220121655_st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57224" y="4500570"/>
            <a:ext cx="2457932" cy="2195519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928794" y="1428736"/>
            <a:ext cx="6572296" cy="3143272"/>
          </a:xfrm>
          <a:prstGeom prst="wedgeRoundRectCallout">
            <a:avLst>
              <a:gd name="adj1" fmla="val -29807"/>
              <a:gd name="adj2" fmla="val 64790"/>
              <a:gd name="adj3" fmla="val 16667"/>
            </a:avLst>
          </a:prstGeom>
          <a:solidFill>
            <a:srgbClr val="33CC3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Πρώτα ας συγκεντρώσουμε όλα αυτά που θέλουμε να γράψουμε. Θα  καταγράψουμε σε χαρτάκια τις αναμνήσεις μας από τη σχολική χρονιά που πέρασε!</a:t>
            </a:r>
            <a:endParaRPr lang="el-GR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3" name="Κουμπί ενέργειας: Εμπρός ή Επόμενο 2">
            <a:hlinkClick r:id="" action="ppaction://noaction" highlightClick="1"/>
          </p:cNvPr>
          <p:cNvSpPr/>
          <p:nvPr/>
        </p:nvSpPr>
        <p:spPr>
          <a:xfrm>
            <a:off x="7458674" y="5598329"/>
            <a:ext cx="1042416" cy="1042416"/>
          </a:xfrm>
          <a:prstGeom prst="actionButtonForwardNex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63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kids_and_pencil_stick_figure_clipart_220121655_st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57224" y="3929066"/>
            <a:ext cx="2457932" cy="2195519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428860" y="571480"/>
            <a:ext cx="5643602" cy="3071834"/>
          </a:xfrm>
          <a:prstGeom prst="wedgeRoundRectCallout">
            <a:avLst>
              <a:gd name="adj1" fmla="val -29807"/>
              <a:gd name="adj2" fmla="val 64790"/>
              <a:gd name="adj3" fmla="val 16667"/>
            </a:avLst>
          </a:prstGeom>
          <a:solidFill>
            <a:srgbClr val="FF66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Τώρα ο καθένας θα διαλέξει ένα από τα χαρτάκια , για να γράψει για αυτή την ανάμνηση από τη φετινή χρονιά!</a:t>
            </a:r>
            <a:endParaRPr lang="el-GR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076313" y="-16595"/>
            <a:ext cx="6067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-ThinBlackboard" pitchFamily="2" charset="-95"/>
                <a:ea typeface="Aka-AcidGR-ThinBlackboard" pitchFamily="2" charset="-95"/>
              </a:rPr>
              <a:t>Θα γράψουμε το δικό μας βιβλίο</a:t>
            </a:r>
          </a:p>
          <a:p>
            <a:pPr algn="ctr"/>
            <a:r>
              <a:rPr lang="el-GR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-ThinBlackboard" pitchFamily="2" charset="-95"/>
                <a:ea typeface="Aka-AcidGR-ThinBlackboard" pitchFamily="2" charset="-95"/>
              </a:rPr>
              <a:t>Τ.Ε.</a:t>
            </a:r>
            <a:endParaRPr lang="el-GR" sz="36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ka-AcidGR-ThinBlackboard" pitchFamily="2" charset="-95"/>
              <a:ea typeface="Aka-AcidGR-ThinBlackboar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53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404664"/>
            <a:ext cx="5328592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Τώρα διαβάζω.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5521"/>
            <a:ext cx="4099917" cy="3745908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395536" y="428716"/>
            <a:ext cx="5464224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θα διαβάσω.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78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404664"/>
            <a:ext cx="5328592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Τώρα μαγειρεύω.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395536" y="404664"/>
            <a:ext cx="5464224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θα μαγειρέψω.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56329"/>
            <a:ext cx="2771800" cy="49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188640"/>
            <a:ext cx="5328592" cy="2520280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Τώρα ακούω μουσική.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424849" y="188640"/>
            <a:ext cx="5464224" cy="2520280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Αύριο θα ακούσω μουσική.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845124" cy="4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54"/>
            <a:ext cx="3694711" cy="374441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779912" y="13288"/>
            <a:ext cx="5370628" cy="4135791"/>
          </a:xfrm>
          <a:prstGeom prst="wedgeRoundRectCallout">
            <a:avLst>
              <a:gd name="adj1" fmla="val -61021"/>
              <a:gd name="adj2" fmla="val 31961"/>
              <a:gd name="adj3" fmla="val 16667"/>
            </a:avLst>
          </a:prstGeom>
          <a:solidFill>
            <a:srgbClr val="FF66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Αν θέλουμε να πούμε για κάτι που θα γίνει αργότερα, μετά , αύριο χρησιμοποιούμε τη λεξούλα 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θα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!</a:t>
            </a:r>
          </a:p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π.χ. θα κόψω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397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0735" y="404664"/>
            <a:ext cx="37096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800" b="1" cap="none" spc="0" dirty="0" smtClean="0">
                <a:ln w="28575">
                  <a:solidFill>
                    <a:schemeClr val="tx1"/>
                  </a:solidFill>
                </a:ln>
                <a:solidFill>
                  <a:srgbClr val="33CC33"/>
                </a:solidFill>
                <a:latin typeface="ChemyRetro" pitchFamily="50" charset="0"/>
              </a:rPr>
              <a:t>ΤΩΡΑ</a:t>
            </a:r>
            <a:endParaRPr lang="el-GR" sz="8800" b="1" cap="none" spc="0" dirty="0">
              <a:ln w="28575">
                <a:solidFill>
                  <a:schemeClr val="tx1"/>
                </a:solidFill>
              </a:ln>
              <a:solidFill>
                <a:srgbClr val="33CC33"/>
              </a:solidFill>
              <a:latin typeface="ChemyRetro" pitchFamily="50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055791" y="404664"/>
            <a:ext cx="40527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hemyRetro" pitchFamily="50" charset="0"/>
              </a:rPr>
              <a:t>ΑΥΡΙΟ</a:t>
            </a:r>
            <a:endParaRPr lang="el-GR" sz="8800" b="1" cap="none" spc="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hemyRetro" pitchFamily="50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632"/>
            <a:ext cx="1145580" cy="113964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" y="4316027"/>
            <a:ext cx="1065830" cy="109948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3008714"/>
            <a:ext cx="1088002" cy="11403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" y="1885723"/>
            <a:ext cx="1056953" cy="1073730"/>
          </a:xfrm>
          <a:prstGeom prst="rect">
            <a:avLst/>
          </a:prstGeom>
        </p:spPr>
      </p:pic>
      <p:sp>
        <p:nvSpPr>
          <p:cNvPr id="10" name="Δεξιό βέλος 9"/>
          <p:cNvSpPr/>
          <p:nvPr/>
        </p:nvSpPr>
        <p:spPr>
          <a:xfrm>
            <a:off x="4025640" y="663209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" name="Δεξιό βέλος 10"/>
          <p:cNvSpPr/>
          <p:nvPr/>
        </p:nvSpPr>
        <p:spPr>
          <a:xfrm>
            <a:off x="4019928" y="5543272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2" name="Δεξιό βέλος 11"/>
          <p:cNvSpPr/>
          <p:nvPr/>
        </p:nvSpPr>
        <p:spPr>
          <a:xfrm>
            <a:off x="4022784" y="4316027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3" name="Δεξιό βέλος 12"/>
          <p:cNvSpPr/>
          <p:nvPr/>
        </p:nvSpPr>
        <p:spPr>
          <a:xfrm>
            <a:off x="4038376" y="3140968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Δεξιό βέλος 13"/>
          <p:cNvSpPr/>
          <p:nvPr/>
        </p:nvSpPr>
        <p:spPr>
          <a:xfrm>
            <a:off x="4038376" y="1844824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5" name="Διάγραμμα ροής: Αρχή/τέλος εργασίας 14"/>
          <p:cNvSpPr/>
          <p:nvPr/>
        </p:nvSpPr>
        <p:spPr>
          <a:xfrm>
            <a:off x="1260809" y="1993862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ιάγραμμα ροής: Αρχή/τέλος εργασίας 15"/>
          <p:cNvSpPr/>
          <p:nvPr/>
        </p:nvSpPr>
        <p:spPr>
          <a:xfrm>
            <a:off x="1235296" y="3349448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Διάγραμμα ροής: Αρχή/τέλος εργασίας 16"/>
          <p:cNvSpPr/>
          <p:nvPr/>
        </p:nvSpPr>
        <p:spPr>
          <a:xfrm>
            <a:off x="1260809" y="4481986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Διάγραμμα ροής: Αρχή/τέλος εργασίας 17"/>
          <p:cNvSpPr/>
          <p:nvPr/>
        </p:nvSpPr>
        <p:spPr>
          <a:xfrm>
            <a:off x="1286322" y="5758617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Διάγραμμα ροής: Αρχή/τέλος εργασίας 18"/>
          <p:cNvSpPr/>
          <p:nvPr/>
        </p:nvSpPr>
        <p:spPr>
          <a:xfrm>
            <a:off x="5292080" y="2054965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Διάγραμμα ροής: Αρχή/τέλος εργασίας 19"/>
          <p:cNvSpPr/>
          <p:nvPr/>
        </p:nvSpPr>
        <p:spPr>
          <a:xfrm>
            <a:off x="5292080" y="3349448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Διάγραμμα ροής: Αρχή/τέλος εργασίας 20"/>
          <p:cNvSpPr/>
          <p:nvPr/>
        </p:nvSpPr>
        <p:spPr>
          <a:xfrm>
            <a:off x="5292080" y="4506619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Διάγραμμα ροής: Αρχή/τέλος εργασίας 21"/>
          <p:cNvSpPr/>
          <p:nvPr/>
        </p:nvSpPr>
        <p:spPr>
          <a:xfrm>
            <a:off x="5292080" y="5709231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6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57068" cy="68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120941" y="3284984"/>
            <a:ext cx="2129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καθίσω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10364" y="3625860"/>
            <a:ext cx="2100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αρχίσω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89292" y="3985900"/>
            <a:ext cx="1693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είναι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199811" y="4417948"/>
            <a:ext cx="2297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φωνάξω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31840" y="4777988"/>
            <a:ext cx="3449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ζωγραφίσουμε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067944" y="5210036"/>
            <a:ext cx="1532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έχει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98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"/>
            <a:ext cx="6624736" cy="68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139952" y="2905780"/>
            <a:ext cx="955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είπα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777146" y="3193812"/>
            <a:ext cx="1451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Μπήκα 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9414" y="3841884"/>
            <a:ext cx="1290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βγήκα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04220" y="4201924"/>
            <a:ext cx="1359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ήρθαν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81809" y="4509120"/>
            <a:ext cx="1566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έφυγαν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73903" y="4849996"/>
            <a:ext cx="1285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πήγαν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31374" y="5210036"/>
            <a:ext cx="1308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βρήκα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69974" y="5498068"/>
            <a:ext cx="1087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πήρα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310787" y="6218148"/>
            <a:ext cx="918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είπε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378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0" y="692696"/>
            <a:ext cx="90628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465715" y="2348880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πήγα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455166" y="2348880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είδα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03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844824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3392" y="2826802"/>
            <a:ext cx="86629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Όταν πήγα και είδα </a:t>
            </a:r>
          </a:p>
          <a:p>
            <a:pPr algn="ctr"/>
            <a:r>
              <a:rPr lang="el-GR" sz="5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σχολείο της Ιωάννας.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64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420888"/>
            <a:ext cx="3888433" cy="388843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810000" cy="3302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299533" y="59296"/>
            <a:ext cx="68964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ka-AcidGR-Collage" pitchFamily="2" charset="-95"/>
                <a:ea typeface="Aka-AcidGR-Collage" pitchFamily="2" charset="-95"/>
              </a:rPr>
              <a:t>Αν γινόμουν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ka-AcidGR-Collage" pitchFamily="2" charset="-95"/>
                <a:ea typeface="Aka-AcidGR-Collage" pitchFamily="2" charset="-95"/>
              </a:rPr>
              <a:t>διευθυντής ή διευθύντρια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ka-AcidGR-Collage" pitchFamily="2" charset="-95"/>
                <a:ea typeface="Aka-AcidGR-Collage" pitchFamily="2" charset="-95"/>
              </a:rPr>
              <a:t> για μια μέρα…</a:t>
            </a:r>
            <a:endParaRPr lang="el-GR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791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7500958" cy="36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3571876"/>
            <a:ext cx="7643834" cy="32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ids_5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928662" y="2071678"/>
            <a:ext cx="1723129" cy="314471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1643050"/>
            <a:ext cx="4214842" cy="2571768"/>
          </a:xfrm>
          <a:prstGeom prst="wedgeRoundRectCallout">
            <a:avLst>
              <a:gd name="adj1" fmla="val -60885"/>
              <a:gd name="adj2" fmla="val 17099"/>
              <a:gd name="adj3" fmla="val 16667"/>
            </a:avLst>
          </a:prstGeom>
          <a:solidFill>
            <a:srgbClr val="0033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Τι συνέβη σήμερα με την παρέα;</a:t>
            </a:r>
            <a:endParaRPr lang="el-GR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ids_5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928662" y="2071678"/>
            <a:ext cx="1723129" cy="314471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142984"/>
            <a:ext cx="5429288" cy="3286148"/>
          </a:xfrm>
          <a:prstGeom prst="wedgeRoundRectCallout">
            <a:avLst>
              <a:gd name="adj1" fmla="val -60885"/>
              <a:gd name="adj2" fmla="val 17099"/>
              <a:gd name="adj3" fmla="val 16667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Τι ευχήθηκε η Ιωάννα; Βρίσκω και υπογραμμίζω.</a:t>
            </a:r>
            <a:endParaRPr lang="el-GR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642910" y="4643446"/>
            <a:ext cx="70723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latin typeface="ChemyRetro" pitchFamily="50" charset="0"/>
              </a:rPr>
              <a:t>Μακάρι…</a:t>
            </a:r>
            <a:endParaRPr lang="el-GR" sz="6600" b="1" dirty="0">
              <a:latin typeface="ChemyRetro" pitchFamily="50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14942" y="1643051"/>
            <a:ext cx="3821554" cy="358615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4400" b="1" dirty="0" smtClean="0">
                <a:latin typeface="Aka-AcidGR-Collage" pitchFamily="2" charset="-95"/>
                <a:ea typeface="Aka-AcidGR-Collage" pitchFamily="2" charset="-95"/>
              </a:rPr>
              <a:t>  Φτιάχνουμε κι  εμείς </a:t>
            </a:r>
            <a:r>
              <a:rPr lang="el-GR" sz="4400" b="1" dirty="0" smtClean="0">
                <a:latin typeface="Aka-AcidGR-Collage" pitchFamily="2" charset="-95"/>
                <a:ea typeface="Aka-AcidGR-Collage" pitchFamily="2" charset="-95"/>
              </a:rPr>
              <a:t>τις </a:t>
            </a:r>
            <a:r>
              <a:rPr lang="el-GR" sz="4400" b="1" dirty="0" smtClean="0">
                <a:latin typeface="Aka-AcidGR-Collage" pitchFamily="2" charset="-95"/>
                <a:ea typeface="Aka-AcidGR-Collage" pitchFamily="2" charset="-95"/>
              </a:rPr>
              <a:t>δικές </a:t>
            </a:r>
            <a:r>
              <a:rPr lang="el-GR" sz="4400" b="1" dirty="0" smtClean="0">
                <a:latin typeface="Aka-AcidGR-Collage" pitchFamily="2" charset="-95"/>
                <a:ea typeface="Aka-AcidGR-Collage" pitchFamily="2" charset="-95"/>
              </a:rPr>
              <a:t>μας ευχές. Στο τέλος βάζουμε θαυμαστικό!</a:t>
            </a:r>
            <a:endParaRPr lang="el-GR" sz="4400" b="1" dirty="0"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4" name="3 - Εικόνα" descr="stickfigurekids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397" y="2428868"/>
            <a:ext cx="4117165" cy="3828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214290"/>
            <a:ext cx="5786446" cy="585791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solidFill>
            <a:srgbClr val="FF00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Τι δήλωσε ο δάσκαλος ότι μπορούν να γίνουν τα παιδιά; Βρίσκω και υπογραμμίζω.</a:t>
            </a:r>
            <a:endParaRPr lang="el-GR" sz="6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7" name="6 - Θέση περιεχομένου" descr="Kids_2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85720" y="2214554"/>
            <a:ext cx="2286016" cy="33718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278</Words>
  <Application>Microsoft Office PowerPoint</Application>
  <PresentationFormat>Προβολή στην οθόνη (4:3)</PresentationFormat>
  <Paragraphs>53</Paragraphs>
  <Slides>31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Θα γράψουμε το δικό μας βιβλίο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Μακάρι…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Θα θέλατε να κάνουμε κι εμείς το ίδιο;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Θα γράψουμε το δικό μας βιβλίο</dc:title>
  <dc:creator>Ιωαννα</dc:creator>
  <cp:lastModifiedBy>Ιωάννα</cp:lastModifiedBy>
  <cp:revision>21</cp:revision>
  <dcterms:created xsi:type="dcterms:W3CDTF">2013-05-27T17:38:03Z</dcterms:created>
  <dcterms:modified xsi:type="dcterms:W3CDTF">2016-05-22T16:34:00Z</dcterms:modified>
</cp:coreProperties>
</file>