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0"/>
  </p:notesMasterIdLst>
  <p:sldIdLst>
    <p:sldId id="264" r:id="rId2"/>
    <p:sldId id="256" r:id="rId3"/>
    <p:sldId id="257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478"/>
    <a:srgbClr val="49533B"/>
    <a:srgbClr val="647252"/>
    <a:srgbClr val="7C150A"/>
    <a:srgbClr val="6A2840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54" autoAdjust="0"/>
  </p:normalViewPr>
  <p:slideViewPr>
    <p:cSldViewPr snapToGrid="0">
      <p:cViewPr varScale="1">
        <p:scale>
          <a:sx n="99" d="100"/>
          <a:sy n="99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46D9-E204-4941-BA76-F6266FEC44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34F7-D816-4B50-97DC-A573E8B50E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09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234F7-D816-4B50-97DC-A573E8B50E8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602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234F7-D816-4B50-97DC-A573E8B50E8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52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95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46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06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72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49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11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90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63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02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47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890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55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89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01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47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7530-BEF2-4F60-B1A6-9BA9938B8BF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49DB04-9CC4-40F0-A12B-ED99B3DCBB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06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742" y="936901"/>
            <a:ext cx="8904849" cy="1254408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508927"/>
                </a:solidFill>
                <a:latin typeface="Comic Sans MS" panose="030F0702030302020204" pitchFamily="66" charset="0"/>
              </a:rPr>
              <a:t>Ξενάγηση στον πολιτισμό. Η πόλη μου και η γειτονιά μου: στην Τήλο</a:t>
            </a:r>
            <a:r>
              <a:rPr lang="el-GR" sz="3200" b="1" dirty="0">
                <a:latin typeface="Comic Sans MS" panose="030F0702030302020204" pitchFamily="66" charset="0"/>
              </a:rPr>
              <a:t>.</a:t>
            </a:r>
            <a:r>
              <a:rPr lang="el-GR" sz="3200" b="1" dirty="0">
                <a:solidFill>
                  <a:srgbClr val="508927"/>
                </a:solidFill>
                <a:latin typeface="Comic Sans MS" panose="030F0702030302020204" pitchFamily="66" charset="0"/>
              </a:rPr>
              <a:t> από το Μαρούσι 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3102046" y="2286002"/>
            <a:ext cx="1136468" cy="375536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5742" y="2468879"/>
            <a:ext cx="7829674" cy="548639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A64800"/>
                </a:solidFill>
                <a:latin typeface="Comic Sans MS" panose="030F0702030302020204" pitchFamily="66" charset="0"/>
              </a:rPr>
              <a:t>Ήθη Έθιμα Παραδόσεις Μύθοι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5742" y="3244337"/>
            <a:ext cx="7455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44CC"/>
                </a:solidFill>
                <a:latin typeface="Comic Sans MS" panose="030F0702030302020204" pitchFamily="66" charset="0"/>
              </a:rPr>
              <a:t>Υπεύθυνη Εκπαιδευτικός: </a:t>
            </a:r>
            <a:r>
              <a:rPr lang="el-GR" dirty="0" err="1">
                <a:solidFill>
                  <a:srgbClr val="0044CC"/>
                </a:solidFill>
                <a:latin typeface="Comic Sans MS" panose="030F0702030302020204" pitchFamily="66" charset="0"/>
              </a:rPr>
              <a:t>Μπερτσεκά</a:t>
            </a:r>
            <a:r>
              <a:rPr lang="el-GR">
                <a:solidFill>
                  <a:srgbClr val="0044CC"/>
                </a:solidFill>
                <a:latin typeface="Comic Sans MS" panose="030F0702030302020204" pitchFamily="66" charset="0"/>
              </a:rPr>
              <a:t> Γεωργία </a:t>
            </a:r>
            <a:r>
              <a:rPr lang="el-GR" dirty="0">
                <a:solidFill>
                  <a:srgbClr val="0044CC"/>
                </a:solidFill>
                <a:latin typeface="Comic Sans MS" panose="030F0702030302020204" pitchFamily="66" charset="0"/>
              </a:rPr>
              <a:t>ΠΕ 02</a:t>
            </a:r>
          </a:p>
          <a:p>
            <a:r>
              <a:rPr lang="el-GR" dirty="0">
                <a:solidFill>
                  <a:srgbClr val="0044CC"/>
                </a:solidFill>
                <a:latin typeface="Comic Sans MS" panose="030F0702030302020204" pitchFamily="66" charset="0"/>
              </a:rPr>
              <a:t>Συμμετοχή Γ1 τμήματος 6</a:t>
            </a:r>
            <a:r>
              <a:rPr lang="el-GR" baseline="30000" dirty="0">
                <a:solidFill>
                  <a:srgbClr val="0044CC"/>
                </a:solidFill>
                <a:latin typeface="Comic Sans MS" panose="030F0702030302020204" pitchFamily="66" charset="0"/>
              </a:rPr>
              <a:t>ου</a:t>
            </a:r>
            <a:r>
              <a:rPr lang="el-GR" dirty="0">
                <a:solidFill>
                  <a:srgbClr val="0044CC"/>
                </a:solidFill>
                <a:latin typeface="Comic Sans MS" panose="030F0702030302020204" pitchFamily="66" charset="0"/>
              </a:rPr>
              <a:t> Γυμνασίου Αμαρουσίου </a:t>
            </a:r>
          </a:p>
        </p:txBody>
      </p:sp>
      <p:pic>
        <p:nvPicPr>
          <p:cNvPr id="8" name="Εικόνα 5" descr="Εικόνα που περιέχει ζωγραφιά, παιδική τέχνη, γραφικά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FBDFAD4-915B-BCD1-0C49-54D9C2965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02" y="4369858"/>
            <a:ext cx="3279961" cy="23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9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95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06E6D3-A6F9-2C98-D043-35FEF4D3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433610"/>
            <a:ext cx="8740934" cy="1280890"/>
          </a:xfrm>
        </p:spPr>
        <p:txBody>
          <a:bodyPr>
            <a:normAutofit/>
          </a:bodyPr>
          <a:lstStyle/>
          <a:p>
            <a:r>
              <a:rPr lang="el-GR" b="1" kern="0" dirty="0">
                <a:solidFill>
                  <a:srgbClr val="7C150A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Το…Θηρίο!</a:t>
            </a:r>
            <a:br>
              <a:rPr lang="el-GR" kern="1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5A2EFD-C432-352E-220B-1EB867AED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1003" y="1420836"/>
            <a:ext cx="5697415" cy="5064369"/>
          </a:xfrm>
          <a:gradFill>
            <a:gsLst>
              <a:gs pos="37000">
                <a:schemeClr val="bg2">
                  <a:lumMod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kern="0" dirty="0">
                <a:solidFill>
                  <a:srgbClr val="49533B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1885 ήρθε στο Μαρούσι το… θηρίο, ο ατμοκίνητος σιδηρόδρομος που ξεκινούσε από τον Πειραιά.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kern="0" dirty="0">
                <a:solidFill>
                  <a:srgbClr val="49533B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Αρκετοί του έριχναν πέτρες και του έσπαζαν τα τζάμια φωνάζοντας τον “θηρίο της Αγίας Γραφής”</a:t>
            </a:r>
            <a:endParaRPr lang="el-GR" sz="2200" kern="0" dirty="0">
              <a:solidFill>
                <a:srgbClr val="49533B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kern="0" dirty="0">
                <a:solidFill>
                  <a:srgbClr val="49533B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νεότεροι τον λάτρευαν, γιατί με το φτηνό εισιτήριο του έφερνε στο Μαρούσι νεολαία και λαϊκό κόσμο από την Αθήνα και το ζωντάνευε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kern="0" dirty="0">
                <a:solidFill>
                  <a:srgbClr val="49533B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Τρεις ώρες έκανε ο σιδηρόδρομος για να πάει από την Αθήνα στο τέρμα του στην Κηφισιά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kern="0" dirty="0">
                <a:solidFill>
                  <a:srgbClr val="49533B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καλοκαίρι του 1938 σταμάτησε να λειτουργεί</a:t>
            </a:r>
            <a:r>
              <a:rPr lang="el-GR" sz="1800" kern="0" dirty="0">
                <a:solidFill>
                  <a:srgbClr val="49533B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800" kern="100" dirty="0">
              <a:solidFill>
                <a:srgbClr val="49533B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000" dirty="0">
              <a:latin typeface="Garamond" panose="02020404030301010803" pitchFamily="18" charset="0"/>
            </a:endParaRPr>
          </a:p>
        </p:txBody>
      </p:sp>
      <p:pic>
        <p:nvPicPr>
          <p:cNvPr id="5" name="Θέση περιεχομένου 4" descr="Εικόνα που περιέχει σιδηρόδρομος, μεταφορά, αμαξοστοιχία, όχ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16480DB-C4AB-583C-8CB4-EF1436D82D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418" y="2518118"/>
            <a:ext cx="4289785" cy="341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Εικόνα που περιέχει ζωγραφιά, παιδική τέχνη, γραφικά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D346DD36-66E1-4E6D-B35B-9AE77DA17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7" y="548639"/>
            <a:ext cx="917810" cy="6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chemeClr val="accent2">
                <a:lumMod val="20000"/>
                <a:lumOff val="80000"/>
              </a:schemeClr>
            </a:gs>
            <a:gs pos="86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Όταν το «Θηρίο» έφτασε στο Μαρούσι! - Maroussi News">
            <a:extLst>
              <a:ext uri="{FF2B5EF4-FFF2-40B4-BE49-F238E27FC236}">
                <a16:creationId xmlns:a16="http://schemas.microsoft.com/office/drawing/2014/main" id="{BCBCE74E-D13E-1032-5E53-339CBC75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18" y="219954"/>
            <a:ext cx="6044868" cy="30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Όταν το «Θηρίο» έφτασε στο Μαρούσι! - Maroussi News">
            <a:extLst>
              <a:ext uri="{FF2B5EF4-FFF2-40B4-BE49-F238E27FC236}">
                <a16:creationId xmlns:a16="http://schemas.microsoft.com/office/drawing/2014/main" id="{D5722BA7-9570-1EC3-A46A-EE773C3F2F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519" y="1737237"/>
            <a:ext cx="284078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Σταθμός Νερατζιώτισσα - Βικιπαίδεια">
            <a:extLst>
              <a:ext uri="{FF2B5EF4-FFF2-40B4-BE49-F238E27FC236}">
                <a16:creationId xmlns:a16="http://schemas.microsoft.com/office/drawing/2014/main" id="{4298B575-7FAA-8B44-80B3-E278E1737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18" y="3427335"/>
            <a:ext cx="6044868" cy="33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 descr="Εικόνα που περιέχει ζωγραφιά, παιδική τέχνη, γραφικά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8574C580-9BF1-BAD9-17CA-0034A99BCF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3" y="464234"/>
            <a:ext cx="857250" cy="75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8000">
              <a:schemeClr val="bg2">
                <a:tint val="90000"/>
                <a:satMod val="92000"/>
                <a:lumMod val="120000"/>
              </a:schemeClr>
            </a:gs>
            <a:gs pos="89000">
              <a:schemeClr val="accent2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0CA506-589A-3087-1AA5-F3CCC0FF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1" y="-200025"/>
            <a:ext cx="9508147" cy="881062"/>
          </a:xfrm>
        </p:spPr>
        <p:txBody>
          <a:bodyPr>
            <a:normAutofit fontScale="90000"/>
          </a:bodyPr>
          <a:lstStyle/>
          <a:p>
            <a:br>
              <a:rPr lang="el-GR" sz="3200" b="1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Σπύρος Λούης</a:t>
            </a:r>
            <a:br>
              <a:rPr lang="el-GR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2-ΣΠΥΡΟΣ ΛΟΥΗΣ - Τα σχολικα μας νεα​">
            <a:extLst>
              <a:ext uri="{FF2B5EF4-FFF2-40B4-BE49-F238E27FC236}">
                <a16:creationId xmlns:a16="http://schemas.microsoft.com/office/drawing/2014/main" id="{6E5FBBF9-3348-8E7F-291A-E436325C8B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845966"/>
            <a:ext cx="3705224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0081840-0E83-1AF8-9378-6F1215401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04601"/>
            <a:ext cx="5257800" cy="59448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el-GR" sz="2200" kern="0" dirty="0">
                <a:solidFill>
                  <a:srgbClr val="6A284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1896: Εκείνο το χρόνο ήρθε και η μεγάλη νίκη του Μαρουσιού στους Ολυμπιακούς Αγώνες :</a:t>
            </a:r>
            <a:endParaRPr lang="el-GR" sz="2200" kern="100" dirty="0">
              <a:solidFill>
                <a:srgbClr val="6A284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200" kern="0" dirty="0">
                <a:solidFill>
                  <a:srgbClr val="6A284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Σπύρος Λούης, πρώτος ολυμπιονίκης στον μαραθώνιο δρόμο.</a:t>
            </a:r>
            <a:endParaRPr lang="el-GR" sz="2200" kern="100" dirty="0">
              <a:solidFill>
                <a:srgbClr val="6A284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200" kern="0" dirty="0">
                <a:solidFill>
                  <a:srgbClr val="6A284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Ελευθέριος Παπασυμεών, 6ος στον μαραθώνιο δρόμο.</a:t>
            </a:r>
            <a:endParaRPr lang="el-GR" sz="2200" kern="100" dirty="0">
              <a:solidFill>
                <a:srgbClr val="6A284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200" kern="0" dirty="0">
                <a:solidFill>
                  <a:srgbClr val="6A284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Σταμάτης Μασούρης, 8ος στον μαραθώνιο δρόμο.</a:t>
            </a:r>
            <a:endParaRPr lang="el-GR" sz="2200" kern="100" dirty="0">
              <a:solidFill>
                <a:srgbClr val="6A284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560"/>
              </a:spcAft>
              <a:buNone/>
            </a:pPr>
            <a:r>
              <a:rPr lang="el-GR" sz="2200" kern="0" dirty="0">
                <a:solidFill>
                  <a:srgbClr val="6A284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Μαρουσιώτες και ερασιτέχνες και οι τρείς.</a:t>
            </a:r>
            <a:br>
              <a:rPr lang="el-GR" sz="2200" kern="0" dirty="0">
                <a:solidFill>
                  <a:srgbClr val="6A284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200" kern="0" dirty="0">
                <a:solidFill>
                  <a:srgbClr val="6A284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Αμέσως μετά τον θρίαμβο της Ολυμπιάδας του 1896 το Μαρούσι απέκτησε γυμναστικό σύλλογο και γυμναστήριο από το οποίο βγήκαν πολλοί αθλητές πανελληνιονίκες και βαλκανιονίκες.</a:t>
            </a:r>
            <a:endParaRPr lang="el-GR" sz="2200" kern="100" dirty="0">
              <a:solidFill>
                <a:srgbClr val="6A284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" name="Εικόνα 4" descr="Εικόνα που περιέχει ζωγραφιά, παιδική τέχνη, γραφικά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08830CE-3525-C14B-EC69-D9B695950B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9" y="561975"/>
            <a:ext cx="781050" cy="6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EE694F-E57F-BED9-3200-37ED5105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511569"/>
            <a:ext cx="9127171" cy="752986"/>
          </a:xfrm>
        </p:spPr>
        <p:txBody>
          <a:bodyPr>
            <a:normAutofit fontScale="90000"/>
          </a:bodyPr>
          <a:lstStyle/>
          <a:p>
            <a:r>
              <a:rPr lang="el-GR" sz="4000" b="1" kern="0" dirty="0">
                <a:solidFill>
                  <a:srgbClr val="1E447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Εικοστός Αιώνας</a:t>
            </a:r>
            <a:br>
              <a:rPr lang="el-GR" sz="4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7ECCA4-A7F6-C4CD-CD56-D27E1469A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8493" y="1530847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l-GR" sz="2400" kern="0" dirty="0">
                <a:solidFill>
                  <a:srgbClr val="1E447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1925 το επίσημα πια “Αμαρούσιον” αποσπάσθηκε οριστικά από τον Δήμο Αθηναίων και έγινε ανεξάρτητη κοινότητα</a:t>
            </a:r>
          </a:p>
          <a:p>
            <a:r>
              <a:rPr lang="el-GR" sz="2400" kern="0" dirty="0">
                <a:solidFill>
                  <a:srgbClr val="1E447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1930 το γυμνάσιο και τα δύο δημοτικά σχολεία του Αμαρουσίου στεγάστηκαν σε δικά τους ιδιόκτητα κτίρια </a:t>
            </a:r>
            <a:endParaRPr lang="el-GR" sz="2400" kern="0" dirty="0">
              <a:solidFill>
                <a:srgbClr val="1E4478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kern="0" dirty="0">
                <a:solidFill>
                  <a:srgbClr val="1E447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Μαρούσι μπαίνει στον εικοστό πρώτο αιώνα με προγράμματα ακόμα μεγαλύτερης ανάπτυξης ενόψει των Ολυμπιακών Αγώνων του 2004</a:t>
            </a:r>
            <a:endParaRPr lang="el-GR" sz="2400" dirty="0">
              <a:solidFill>
                <a:srgbClr val="1E447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Το Μαρούσι από ψηλά – Ένα μοναδικό φωτογραφικό αφιέρωμα στην πόλη μας –  Μαρούσι24">
            <a:extLst>
              <a:ext uri="{FF2B5EF4-FFF2-40B4-BE49-F238E27FC236}">
                <a16:creationId xmlns:a16="http://schemas.microsoft.com/office/drawing/2014/main" id="{C952BFBF-6673-0EDC-F1BA-546B69EC89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0092" y="2811737"/>
            <a:ext cx="4547567" cy="26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ζωγραφιά, παιδική τέχνη, γραφικά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9AA7315A-54D1-C2AC-0BA4-3A600752ED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9" y="407963"/>
            <a:ext cx="971253" cy="85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8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85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687322-C2E8-32C7-3783-AE0065E7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75" y="1997612"/>
            <a:ext cx="10452295" cy="2729133"/>
          </a:xfrm>
        </p:spPr>
        <p:txBody>
          <a:bodyPr>
            <a:noAutofit/>
          </a:bodyPr>
          <a:lstStyle/>
          <a:p>
            <a:pPr algn="ctr"/>
            <a:r>
              <a:rPr lang="el-GR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Εικόνες από το σήμερα, σταθμός, Μαρούσι </a:t>
            </a:r>
            <a:br>
              <a:rPr lang="el-GR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l-GR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από ψηλά...</a:t>
            </a:r>
          </a:p>
        </p:txBody>
      </p:sp>
      <p:pic>
        <p:nvPicPr>
          <p:cNvPr id="6" name="Εικόνα 5" descr="Εικόνα που περιέχει ζωγραφιά, παιδική τέχνη, γραφικά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874BFBA1-6D2E-28E1-AC54-7AAFB569BD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9" y="389597"/>
            <a:ext cx="961920" cy="8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51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Μαρούσι Αττικής | Κατάλογος Επιχειρήσεων, Δημόσιων Υπηρεσιών | xo.gr">
            <a:extLst>
              <a:ext uri="{FF2B5EF4-FFF2-40B4-BE49-F238E27FC236}">
                <a16:creationId xmlns:a16="http://schemas.microsoft.com/office/drawing/2014/main" id="{70ECD3B7-5BA4-8636-1F10-B103EAFF78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62" y="3443214"/>
            <a:ext cx="4814493" cy="32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Μαρούσι, με αίσθηση από τα βόρεια προάστια | BLUEKEY EDITORIAL">
            <a:extLst>
              <a:ext uri="{FF2B5EF4-FFF2-40B4-BE49-F238E27FC236}">
                <a16:creationId xmlns:a16="http://schemas.microsoft.com/office/drawing/2014/main" id="{240890BD-31DF-2553-E4DA-1DFFAC026A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280819"/>
            <a:ext cx="3969801" cy="29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 descr="Εικόνα που περιέχει ζωγραφιά, παιδική τέχνη, γραφικά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C6D90A7A-9B32-300D-0306-B5C07DF6F1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2" y="478301"/>
            <a:ext cx="867988" cy="7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ating and Drinking in the Athens Suburb of Maroussi | Culinary Backstreets">
            <a:extLst>
              <a:ext uri="{FF2B5EF4-FFF2-40B4-BE49-F238E27FC236}">
                <a16:creationId xmlns:a16="http://schemas.microsoft.com/office/drawing/2014/main" id="{B5717988-06DA-855F-FD1C-6DD5CB7C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17" y="1069144"/>
            <a:ext cx="8835919" cy="51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 descr="Εικόνα που περιέχει ζωγραφιά, παιδική τέχνη, γραφικά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28F13E92-CB6E-F557-F5E2-28F05098A4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" y="447097"/>
            <a:ext cx="882202" cy="7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59837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272</Words>
  <Application>Microsoft Office PowerPoint</Application>
  <PresentationFormat>Ευρεία οθόνη</PresentationFormat>
  <Paragraphs>23</Paragraphs>
  <Slides>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Comic Sans MS</vt:lpstr>
      <vt:lpstr>Garamond</vt:lpstr>
      <vt:lpstr>Symbol</vt:lpstr>
      <vt:lpstr>Wingdings</vt:lpstr>
      <vt:lpstr>Wingdings 3</vt:lpstr>
      <vt:lpstr>Θρόισμα</vt:lpstr>
      <vt:lpstr>Ξενάγηση στον πολιτισμό. Η πόλη μου και η γειτονιά μου: στην Τήλο. από το Μαρούσι </vt:lpstr>
      <vt:lpstr>Το…Θηρίο! </vt:lpstr>
      <vt:lpstr>Παρουσίαση του PowerPoint</vt:lpstr>
      <vt:lpstr> Ο Σπύρος Λούης </vt:lpstr>
      <vt:lpstr>Ο Εικοστός Αιώνας </vt:lpstr>
      <vt:lpstr>Εικόνες από το σήμερα, σταθμός, Μαρούσι  από ψηλά...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Το…Θηρίο!</dc:title>
  <dc:creator>Zetta Bertseka</dc:creator>
  <cp:lastModifiedBy>6gymamar</cp:lastModifiedBy>
  <cp:revision>11</cp:revision>
  <dcterms:created xsi:type="dcterms:W3CDTF">2024-03-21T00:40:28Z</dcterms:created>
  <dcterms:modified xsi:type="dcterms:W3CDTF">2024-04-10T08:00:34Z</dcterms:modified>
</cp:coreProperties>
</file>